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anva Sans" panose="020B0503030501040103" pitchFamily="34" charset="0"/>
      <p:regular r:id="rId37"/>
    </p:embeddedFont>
    <p:embeddedFont>
      <p:font typeface="Canva Sans Bold" panose="020B0803030501040103" pitchFamily="34" charset="0"/>
      <p:regular r:id="rId38"/>
      <p:bold r:id="rId39"/>
    </p:embeddedFont>
    <p:embeddedFont>
      <p:font typeface="DM Sans" pitchFamily="2" charset="77"/>
      <p:regular r:id="rId40"/>
    </p:embeddedFont>
    <p:embeddedFont>
      <p:font typeface="DM Sans Bold" pitchFamily="2" charset="77"/>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94618" autoAdjust="0"/>
  </p:normalViewPr>
  <p:slideViewPr>
    <p:cSldViewPr>
      <p:cViewPr varScale="1">
        <p:scale>
          <a:sx n="72" d="100"/>
          <a:sy n="72" d="100"/>
        </p:scale>
        <p:origin x="256"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fortinet.com/resources/cyberglossary/what-is-port-scan"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fortinet.com/resources/cyberglossary/intrusion-detection-syste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71700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5825"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2"/>
            <a:stretch>
              <a:fillRect l="-63278" r="-63278"/>
            </a:stretch>
          </a:blipFill>
        </p:spPr>
      </p:sp>
      <p:grpSp>
        <p:nvGrpSpPr>
          <p:cNvPr id="6" name="Group 6"/>
          <p:cNvGrpSpPr/>
          <p:nvPr/>
        </p:nvGrpSpPr>
        <p:grpSpPr>
          <a:xfrm>
            <a:off x="7588447" y="2245624"/>
            <a:ext cx="9670853" cy="2199313"/>
            <a:chOff x="0" y="0"/>
            <a:chExt cx="12894471" cy="2932418"/>
          </a:xfrm>
        </p:grpSpPr>
        <p:sp>
          <p:nvSpPr>
            <p:cNvPr id="7" name="TextBox 7"/>
            <p:cNvSpPr txBox="1"/>
            <p:nvPr/>
          </p:nvSpPr>
          <p:spPr>
            <a:xfrm>
              <a:off x="0" y="1163943"/>
              <a:ext cx="12894471" cy="1768475"/>
            </a:xfrm>
            <a:prstGeom prst="rect">
              <a:avLst/>
            </a:prstGeom>
          </p:spPr>
          <p:txBody>
            <a:bodyPr lIns="0" tIns="0" rIns="0" bIns="0" rtlCol="0" anchor="t">
              <a:spAutoFit/>
            </a:bodyPr>
            <a:lstStyle/>
            <a:p>
              <a:pPr>
                <a:lnSpc>
                  <a:spcPts val="10560"/>
                </a:lnSpc>
              </a:pPr>
              <a:r>
                <a:rPr lang="en-US" sz="8800">
                  <a:solidFill>
                    <a:srgbClr val="FFFFFF"/>
                  </a:solidFill>
                  <a:latin typeface="DM Sans Bold"/>
                </a:rPr>
                <a:t>MITRE ENGAGE </a:t>
              </a:r>
            </a:p>
          </p:txBody>
        </p:sp>
        <p:sp>
          <p:nvSpPr>
            <p:cNvPr id="8" name="TextBox 8"/>
            <p:cNvSpPr txBox="1"/>
            <p:nvPr/>
          </p:nvSpPr>
          <p:spPr>
            <a:xfrm>
              <a:off x="0" y="-47625"/>
              <a:ext cx="12894471" cy="525145"/>
            </a:xfrm>
            <a:prstGeom prst="rect">
              <a:avLst/>
            </a:prstGeom>
          </p:spPr>
          <p:txBody>
            <a:bodyPr lIns="0" tIns="0" rIns="0" bIns="0" rtlCol="0" anchor="t">
              <a:spAutoFit/>
            </a:bodyPr>
            <a:lstStyle/>
            <a:p>
              <a:pPr>
                <a:lnSpc>
                  <a:spcPts val="3359"/>
                </a:lnSpc>
              </a:pPr>
              <a:r>
                <a:rPr lang="en-US" sz="2400" spc="62">
                  <a:solidFill>
                    <a:srgbClr val="FFFFFF"/>
                  </a:solidFill>
                  <a:latin typeface="DM Sans"/>
                </a:rPr>
                <a:t>INTERNSHIP REPORT FOR WEEK 4</a:t>
              </a:r>
            </a:p>
          </p:txBody>
        </p:sp>
      </p:grpSp>
      <p:sp>
        <p:nvSpPr>
          <p:cNvPr id="9" name="TextBox 9"/>
          <p:cNvSpPr txBox="1"/>
          <p:nvPr/>
        </p:nvSpPr>
        <p:spPr>
          <a:xfrm>
            <a:off x="12556717" y="8739187"/>
            <a:ext cx="4702583" cy="563880"/>
          </a:xfrm>
          <a:prstGeom prst="rect">
            <a:avLst/>
          </a:prstGeom>
        </p:spPr>
        <p:txBody>
          <a:bodyPr lIns="0" tIns="0" rIns="0" bIns="0" rtlCol="0" anchor="t">
            <a:spAutoFit/>
          </a:bodyPr>
          <a:lstStyle/>
          <a:p>
            <a:pPr>
              <a:lnSpc>
                <a:spcPts val="4619"/>
              </a:lnSpc>
            </a:pPr>
            <a:r>
              <a:rPr lang="en-US" sz="3299">
                <a:solidFill>
                  <a:srgbClr val="1B1617"/>
                </a:solidFill>
                <a:latin typeface="DM Sans"/>
              </a:rPr>
              <a:t>-ARUN ASHOK BADRI</a:t>
            </a:r>
          </a:p>
        </p:txBody>
      </p:sp>
      <p:sp>
        <p:nvSpPr>
          <p:cNvPr id="10" name="TextBox 10"/>
          <p:cNvSpPr txBox="1"/>
          <p:nvPr/>
        </p:nvSpPr>
        <p:spPr>
          <a:xfrm>
            <a:off x="11691284" y="4676775"/>
            <a:ext cx="5025927" cy="923925"/>
          </a:xfrm>
          <a:prstGeom prst="rect">
            <a:avLst/>
          </a:prstGeom>
        </p:spPr>
        <p:txBody>
          <a:bodyPr lIns="0" tIns="0" rIns="0" bIns="0" rtlCol="0" anchor="t">
            <a:spAutoFit/>
          </a:bodyPr>
          <a:lstStyle/>
          <a:p>
            <a:pPr>
              <a:lnSpc>
                <a:spcPts val="7200"/>
              </a:lnSpc>
            </a:pPr>
            <a:r>
              <a:rPr lang="en-US" sz="6000">
                <a:solidFill>
                  <a:srgbClr val="FFFFFF"/>
                </a:solidFill>
                <a:latin typeface="DM Sans Bold"/>
              </a:rPr>
              <a:t>Honeypots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0"/>
            <a:ext cx="5618019" cy="10287000"/>
          </a:xfrm>
          <a:custGeom>
            <a:avLst/>
            <a:gdLst/>
            <a:ahLst/>
            <a:cxnLst/>
            <a:rect l="l" t="t" r="r" b="b"/>
            <a:pathLst>
              <a:path w="5618019" h="10287000">
                <a:moveTo>
                  <a:pt x="0" y="0"/>
                </a:moveTo>
                <a:lnTo>
                  <a:pt x="5618019" y="0"/>
                </a:lnTo>
                <a:lnTo>
                  <a:pt x="5618019" y="10287000"/>
                </a:lnTo>
                <a:lnTo>
                  <a:pt x="0" y="10287000"/>
                </a:lnTo>
                <a:lnTo>
                  <a:pt x="0" y="0"/>
                </a:lnTo>
                <a:close/>
              </a:path>
            </a:pathLst>
          </a:custGeom>
          <a:blipFill>
            <a:blip r:embed="rId2"/>
            <a:stretch>
              <a:fillRect t="-365" b="-365"/>
            </a:stretch>
          </a:blipFill>
        </p:spPr>
      </p:sp>
      <p:sp>
        <p:nvSpPr>
          <p:cNvPr id="6" name="Freeform 6"/>
          <p:cNvSpPr/>
          <p:nvPr/>
        </p:nvSpPr>
        <p:spPr>
          <a:xfrm>
            <a:off x="1634836" y="6393674"/>
            <a:ext cx="2018345" cy="946787"/>
          </a:xfrm>
          <a:custGeom>
            <a:avLst/>
            <a:gdLst/>
            <a:ahLst/>
            <a:cxnLst/>
            <a:rect l="l" t="t" r="r" b="b"/>
            <a:pathLst>
              <a:path w="2018345" h="946787">
                <a:moveTo>
                  <a:pt x="0" y="0"/>
                </a:moveTo>
                <a:lnTo>
                  <a:pt x="2018346" y="0"/>
                </a:lnTo>
                <a:lnTo>
                  <a:pt x="2018346" y="946787"/>
                </a:lnTo>
                <a:lnTo>
                  <a:pt x="0" y="94678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
        <p:nvSpPr>
          <p:cNvPr id="7" name="TextBox 7"/>
          <p:cNvSpPr txBox="1"/>
          <p:nvPr/>
        </p:nvSpPr>
        <p:spPr>
          <a:xfrm>
            <a:off x="6280871" y="770028"/>
            <a:ext cx="11581309" cy="772904"/>
          </a:xfrm>
          <a:prstGeom prst="rect">
            <a:avLst/>
          </a:prstGeom>
        </p:spPr>
        <p:txBody>
          <a:bodyPr lIns="0" tIns="0" rIns="0" bIns="0" rtlCol="0" anchor="t">
            <a:spAutoFit/>
          </a:bodyPr>
          <a:lstStyle/>
          <a:p>
            <a:pPr algn="ctr">
              <a:lnSpc>
                <a:spcPts val="6364"/>
              </a:lnSpc>
            </a:pPr>
            <a:r>
              <a:rPr lang="en-US" sz="4546">
                <a:solidFill>
                  <a:srgbClr val="000000"/>
                </a:solidFill>
                <a:latin typeface="Canva Sans Bold"/>
              </a:rPr>
              <a:t>HONEYPOTS CAN BE USED TO ACHIEVE -</a:t>
            </a:r>
          </a:p>
        </p:txBody>
      </p:sp>
      <p:sp>
        <p:nvSpPr>
          <p:cNvPr id="8" name="Freeform 8"/>
          <p:cNvSpPr/>
          <p:nvPr/>
        </p:nvSpPr>
        <p:spPr>
          <a:xfrm>
            <a:off x="3599674" y="3248549"/>
            <a:ext cx="2018345" cy="946787"/>
          </a:xfrm>
          <a:custGeom>
            <a:avLst/>
            <a:gdLst/>
            <a:ahLst/>
            <a:cxnLst/>
            <a:rect l="l" t="t" r="r" b="b"/>
            <a:pathLst>
              <a:path w="2018345" h="946787">
                <a:moveTo>
                  <a:pt x="0" y="0"/>
                </a:moveTo>
                <a:lnTo>
                  <a:pt x="2018345" y="0"/>
                </a:lnTo>
                <a:lnTo>
                  <a:pt x="2018345" y="946787"/>
                </a:lnTo>
                <a:lnTo>
                  <a:pt x="0" y="9467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9" name="Freeform 9"/>
          <p:cNvSpPr/>
          <p:nvPr/>
        </p:nvSpPr>
        <p:spPr>
          <a:xfrm>
            <a:off x="0" y="4346378"/>
            <a:ext cx="1699291" cy="797122"/>
          </a:xfrm>
          <a:custGeom>
            <a:avLst/>
            <a:gdLst/>
            <a:ahLst/>
            <a:cxnLst/>
            <a:rect l="l" t="t" r="r" b="b"/>
            <a:pathLst>
              <a:path w="1699291" h="797122">
                <a:moveTo>
                  <a:pt x="0" y="0"/>
                </a:moveTo>
                <a:lnTo>
                  <a:pt x="1699291" y="0"/>
                </a:lnTo>
                <a:lnTo>
                  <a:pt x="1699291" y="797122"/>
                </a:lnTo>
                <a:lnTo>
                  <a:pt x="0" y="7971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w="57150" cap="sq">
            <a:solidFill>
              <a:srgbClr val="FF3131"/>
            </a:solidFill>
            <a:prstDash val="solid"/>
            <a:miter/>
          </a:ln>
        </p:spPr>
      </p:sp>
      <p:sp>
        <p:nvSpPr>
          <p:cNvPr id="10" name="Freeform 10"/>
          <p:cNvSpPr/>
          <p:nvPr/>
        </p:nvSpPr>
        <p:spPr>
          <a:xfrm>
            <a:off x="3599674" y="1251675"/>
            <a:ext cx="2018345" cy="946787"/>
          </a:xfrm>
          <a:custGeom>
            <a:avLst/>
            <a:gdLst/>
            <a:ahLst/>
            <a:cxnLst/>
            <a:rect l="l" t="t" r="r" b="b"/>
            <a:pathLst>
              <a:path w="2018345" h="946787">
                <a:moveTo>
                  <a:pt x="0" y="0"/>
                </a:moveTo>
                <a:lnTo>
                  <a:pt x="2018345" y="0"/>
                </a:lnTo>
                <a:lnTo>
                  <a:pt x="2018345" y="946788"/>
                </a:lnTo>
                <a:lnTo>
                  <a:pt x="0" y="946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1" name="Freeform 11"/>
          <p:cNvSpPr/>
          <p:nvPr/>
        </p:nvSpPr>
        <p:spPr>
          <a:xfrm>
            <a:off x="1799837" y="4346378"/>
            <a:ext cx="1377313" cy="646085"/>
          </a:xfrm>
          <a:custGeom>
            <a:avLst/>
            <a:gdLst/>
            <a:ahLst/>
            <a:cxnLst/>
            <a:rect l="l" t="t" r="r" b="b"/>
            <a:pathLst>
              <a:path w="1377313" h="646085">
                <a:moveTo>
                  <a:pt x="0" y="0"/>
                </a:moveTo>
                <a:lnTo>
                  <a:pt x="1377313" y="0"/>
                </a:lnTo>
                <a:lnTo>
                  <a:pt x="1377313" y="646085"/>
                </a:lnTo>
                <a:lnTo>
                  <a:pt x="0" y="6460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2" name="Freeform 12"/>
          <p:cNvSpPr/>
          <p:nvPr/>
        </p:nvSpPr>
        <p:spPr>
          <a:xfrm>
            <a:off x="0" y="3323381"/>
            <a:ext cx="1699291" cy="797122"/>
          </a:xfrm>
          <a:custGeom>
            <a:avLst/>
            <a:gdLst/>
            <a:ahLst/>
            <a:cxnLst/>
            <a:rect l="l" t="t" r="r" b="b"/>
            <a:pathLst>
              <a:path w="1699291" h="797122">
                <a:moveTo>
                  <a:pt x="0" y="0"/>
                </a:moveTo>
                <a:lnTo>
                  <a:pt x="1699291" y="0"/>
                </a:lnTo>
                <a:lnTo>
                  <a:pt x="1699291" y="797122"/>
                </a:lnTo>
                <a:lnTo>
                  <a:pt x="0" y="7971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w="57150" cap="sq">
            <a:solidFill>
              <a:srgbClr val="FF3131"/>
            </a:solidFill>
            <a:prstDash val="solid"/>
            <a:miter/>
          </a:ln>
        </p:spPr>
      </p:sp>
      <p:sp>
        <p:nvSpPr>
          <p:cNvPr id="13" name="Freeform 13"/>
          <p:cNvSpPr/>
          <p:nvPr/>
        </p:nvSpPr>
        <p:spPr>
          <a:xfrm>
            <a:off x="3653182" y="2400463"/>
            <a:ext cx="1377313" cy="646085"/>
          </a:xfrm>
          <a:custGeom>
            <a:avLst/>
            <a:gdLst/>
            <a:ahLst/>
            <a:cxnLst/>
            <a:rect l="l" t="t" r="r" b="b"/>
            <a:pathLst>
              <a:path w="1377313" h="646085">
                <a:moveTo>
                  <a:pt x="0" y="0"/>
                </a:moveTo>
                <a:lnTo>
                  <a:pt x="1377312" y="0"/>
                </a:lnTo>
                <a:lnTo>
                  <a:pt x="1377312" y="646085"/>
                </a:lnTo>
                <a:lnTo>
                  <a:pt x="0" y="6460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4" name="TextBox 14"/>
          <p:cNvSpPr txBox="1"/>
          <p:nvPr/>
        </p:nvSpPr>
        <p:spPr>
          <a:xfrm>
            <a:off x="5933554" y="3373645"/>
            <a:ext cx="11928626" cy="1287144"/>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ISOLATION : </a:t>
            </a:r>
            <a:r>
              <a:rPr lang="en-US" sz="3700">
                <a:solidFill>
                  <a:srgbClr val="FFFFFF"/>
                </a:solidFill>
                <a:latin typeface="Canva Sans"/>
              </a:rPr>
              <a:t>Honeypots can ensure that certain networks are isolated </a:t>
            </a:r>
          </a:p>
        </p:txBody>
      </p:sp>
      <p:sp>
        <p:nvSpPr>
          <p:cNvPr id="15" name="TextBox 15"/>
          <p:cNvSpPr txBox="1"/>
          <p:nvPr/>
        </p:nvSpPr>
        <p:spPr>
          <a:xfrm>
            <a:off x="5933554" y="5627474"/>
            <a:ext cx="11325746" cy="1287144"/>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LURES : </a:t>
            </a:r>
            <a:r>
              <a:rPr lang="en-US" sz="3700">
                <a:solidFill>
                  <a:srgbClr val="FFFFFF"/>
                </a:solidFill>
                <a:latin typeface="Canva Sans"/>
              </a:rPr>
              <a:t>Using Honeypots we can introduce Lures and Decoys against the Adversaries</a:t>
            </a:r>
          </a:p>
        </p:txBody>
      </p:sp>
      <p:sp>
        <p:nvSpPr>
          <p:cNvPr id="16" name="TextBox 16"/>
          <p:cNvSpPr txBox="1"/>
          <p:nvPr/>
        </p:nvSpPr>
        <p:spPr>
          <a:xfrm>
            <a:off x="5933554" y="7881303"/>
            <a:ext cx="11325746" cy="1944369"/>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NETWORK MANIPULATION :</a:t>
            </a:r>
            <a:r>
              <a:rPr lang="en-US" sz="3700">
                <a:solidFill>
                  <a:srgbClr val="FFFFFF"/>
                </a:solidFill>
                <a:latin typeface="Canva Sans"/>
              </a:rPr>
              <a:t> We can manipulate the network by installing Honeypots and trick the adversaries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3089541"/>
            <a:chOff x="0" y="0"/>
            <a:chExt cx="4816593" cy="813706"/>
          </a:xfrm>
        </p:grpSpPr>
        <p:sp>
          <p:nvSpPr>
            <p:cNvPr id="4" name="Freeform 4"/>
            <p:cNvSpPr/>
            <p:nvPr/>
          </p:nvSpPr>
          <p:spPr>
            <a:xfrm>
              <a:off x="0" y="0"/>
              <a:ext cx="4816592" cy="813706"/>
            </a:xfrm>
            <a:custGeom>
              <a:avLst/>
              <a:gdLst/>
              <a:ahLst/>
              <a:cxnLst/>
              <a:rect l="l" t="t" r="r" b="b"/>
              <a:pathLst>
                <a:path w="4816592" h="813706">
                  <a:moveTo>
                    <a:pt x="0" y="0"/>
                  </a:moveTo>
                  <a:lnTo>
                    <a:pt x="4816592" y="0"/>
                  </a:lnTo>
                  <a:lnTo>
                    <a:pt x="4816592" y="813706"/>
                  </a:lnTo>
                  <a:lnTo>
                    <a:pt x="0" y="813706"/>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890155" y="477971"/>
            <a:ext cx="10631899" cy="2124075"/>
          </a:xfrm>
          <a:prstGeom prst="rect">
            <a:avLst/>
          </a:prstGeom>
        </p:spPr>
        <p:txBody>
          <a:bodyPr lIns="0" tIns="0" rIns="0" bIns="0" rtlCol="0" anchor="t">
            <a:spAutoFit/>
          </a:bodyPr>
          <a:lstStyle/>
          <a:p>
            <a:pPr>
              <a:lnSpc>
                <a:spcPts val="8327"/>
              </a:lnSpc>
            </a:pPr>
            <a:r>
              <a:rPr lang="en-US" sz="6939">
                <a:solidFill>
                  <a:srgbClr val="000000"/>
                </a:solidFill>
                <a:latin typeface="DM Sans Bold"/>
              </a:rPr>
              <a:t>NETWORK MANIPULATION</a:t>
            </a:r>
          </a:p>
        </p:txBody>
      </p:sp>
      <p:sp>
        <p:nvSpPr>
          <p:cNvPr id="7" name="TextBox 7"/>
          <p:cNvSpPr txBox="1"/>
          <p:nvPr/>
        </p:nvSpPr>
        <p:spPr>
          <a:xfrm>
            <a:off x="890155" y="3261331"/>
            <a:ext cx="17041091"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Here's how honeypots can be used for network manipulation within the context of MITRE Engage:</a:t>
            </a:r>
          </a:p>
        </p:txBody>
      </p:sp>
      <p:sp>
        <p:nvSpPr>
          <p:cNvPr id="8" name="TextBox 8"/>
          <p:cNvSpPr txBox="1"/>
          <p:nvPr/>
        </p:nvSpPr>
        <p:spPr>
          <a:xfrm>
            <a:off x="10360467" y="5593531"/>
            <a:ext cx="5196632"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Emulating Vulnerabilities</a:t>
            </a:r>
          </a:p>
        </p:txBody>
      </p:sp>
      <p:sp>
        <p:nvSpPr>
          <p:cNvPr id="9" name="TextBox 9"/>
          <p:cNvSpPr txBox="1"/>
          <p:nvPr/>
        </p:nvSpPr>
        <p:spPr>
          <a:xfrm>
            <a:off x="2640617" y="5593531"/>
            <a:ext cx="4891832"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Logging and Monitoring</a:t>
            </a:r>
          </a:p>
        </p:txBody>
      </p:sp>
      <p:sp>
        <p:nvSpPr>
          <p:cNvPr id="10" name="TextBox 10"/>
          <p:cNvSpPr txBox="1"/>
          <p:nvPr/>
        </p:nvSpPr>
        <p:spPr>
          <a:xfrm>
            <a:off x="2640617" y="7542135"/>
            <a:ext cx="511611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Alerting and Notification</a:t>
            </a:r>
          </a:p>
        </p:txBody>
      </p:sp>
      <p:sp>
        <p:nvSpPr>
          <p:cNvPr id="11" name="TextBox 11"/>
          <p:cNvSpPr txBox="1"/>
          <p:nvPr/>
        </p:nvSpPr>
        <p:spPr>
          <a:xfrm>
            <a:off x="10360467" y="7542135"/>
            <a:ext cx="3667125"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Network Isolation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448623" y="800030"/>
            <a:ext cx="16498725" cy="978777"/>
          </a:xfrm>
          <a:prstGeom prst="rect">
            <a:avLst/>
          </a:prstGeom>
        </p:spPr>
        <p:txBody>
          <a:bodyPr lIns="0" tIns="0" rIns="0" bIns="0" rtlCol="0" anchor="t">
            <a:spAutoFit/>
          </a:bodyPr>
          <a:lstStyle/>
          <a:p>
            <a:pPr algn="ctr">
              <a:lnSpc>
                <a:spcPts val="8001"/>
              </a:lnSpc>
            </a:pPr>
            <a:r>
              <a:rPr lang="en-US" sz="5715">
                <a:solidFill>
                  <a:srgbClr val="000000"/>
                </a:solidFill>
                <a:latin typeface="Canva Sans Bold"/>
              </a:rPr>
              <a:t>TECHNIQUES USED IN HONEYPOTS:</a:t>
            </a:r>
          </a:p>
        </p:txBody>
      </p:sp>
      <p:sp>
        <p:nvSpPr>
          <p:cNvPr id="6" name="TextBox 6"/>
          <p:cNvSpPr txBox="1"/>
          <p:nvPr/>
        </p:nvSpPr>
        <p:spPr>
          <a:xfrm>
            <a:off x="884666" y="2854577"/>
            <a:ext cx="16518667" cy="6778963"/>
          </a:xfrm>
          <a:prstGeom prst="rect">
            <a:avLst/>
          </a:prstGeom>
        </p:spPr>
        <p:txBody>
          <a:bodyPr lIns="0" tIns="0" rIns="0" bIns="0" rtlCol="0" anchor="t">
            <a:spAutoFit/>
          </a:bodyPr>
          <a:lstStyle/>
          <a:p>
            <a:pPr>
              <a:lnSpc>
                <a:spcPts val="4881"/>
              </a:lnSpc>
            </a:pPr>
            <a:r>
              <a:rPr lang="en-US" sz="3486">
                <a:solidFill>
                  <a:srgbClr val="0CC0DF"/>
                </a:solidFill>
                <a:latin typeface="Canva Sans"/>
              </a:rPr>
              <a:t>Deception Techniques:</a:t>
            </a:r>
          </a:p>
          <a:p>
            <a:pPr>
              <a:lnSpc>
                <a:spcPts val="4881"/>
              </a:lnSpc>
            </a:pPr>
            <a:endParaRPr lang="en-US" sz="3486">
              <a:solidFill>
                <a:srgbClr val="0CC0DF"/>
              </a:solidFill>
              <a:latin typeface="Canva Sans"/>
            </a:endParaRPr>
          </a:p>
          <a:p>
            <a:pPr marL="752775" lvl="1" indent="-376387">
              <a:lnSpc>
                <a:spcPts val="4881"/>
              </a:lnSpc>
              <a:buFont typeface="Arial"/>
              <a:buChar char="•"/>
            </a:pPr>
            <a:r>
              <a:rPr lang="en-US" sz="3486">
                <a:solidFill>
                  <a:srgbClr val="FFFFFF"/>
                </a:solidFill>
                <a:latin typeface="Canva Sans Bold"/>
              </a:rPr>
              <a:t>Port and Service Deception</a:t>
            </a:r>
            <a:r>
              <a:rPr lang="en-US" sz="3486">
                <a:solidFill>
                  <a:srgbClr val="0CC0DF"/>
                </a:solidFill>
                <a:latin typeface="Canva Sans"/>
              </a:rPr>
              <a:t>: Simulating open ports and services to attract attackers.</a:t>
            </a:r>
          </a:p>
          <a:p>
            <a:pPr marL="752775" lvl="1" indent="-376387">
              <a:lnSpc>
                <a:spcPts val="4881"/>
              </a:lnSpc>
              <a:buFont typeface="Arial"/>
              <a:buChar char="•"/>
            </a:pPr>
            <a:r>
              <a:rPr lang="en-US" sz="3486">
                <a:solidFill>
                  <a:srgbClr val="FFFFFF"/>
                </a:solidFill>
                <a:latin typeface="Canva Sans Bold"/>
              </a:rPr>
              <a:t>Data Deception:</a:t>
            </a:r>
            <a:r>
              <a:rPr lang="en-US" sz="3486">
                <a:solidFill>
                  <a:srgbClr val="0CC0DF"/>
                </a:solidFill>
                <a:latin typeface="Canva Sans"/>
              </a:rPr>
              <a:t> Providing fake data or files that seem valuable to attackers.</a:t>
            </a:r>
          </a:p>
          <a:p>
            <a:pPr marL="752775" lvl="1" indent="-376387">
              <a:lnSpc>
                <a:spcPts val="4881"/>
              </a:lnSpc>
              <a:buFont typeface="Arial"/>
              <a:buChar char="•"/>
            </a:pPr>
            <a:r>
              <a:rPr lang="en-US" sz="3486">
                <a:solidFill>
                  <a:srgbClr val="FFFFFF"/>
                </a:solidFill>
                <a:latin typeface="Canva Sans Bold"/>
              </a:rPr>
              <a:t>Credential Deception:</a:t>
            </a:r>
            <a:r>
              <a:rPr lang="en-US" sz="3486">
                <a:solidFill>
                  <a:srgbClr val="0CC0DF"/>
                </a:solidFill>
                <a:latin typeface="Canva Sans"/>
              </a:rPr>
              <a:t> Presenting fake login screens to capture attacker credentials.</a:t>
            </a:r>
          </a:p>
          <a:p>
            <a:pPr marL="752775" lvl="1" indent="-376387">
              <a:lnSpc>
                <a:spcPts val="4881"/>
              </a:lnSpc>
              <a:buFont typeface="Arial"/>
              <a:buChar char="•"/>
            </a:pPr>
            <a:r>
              <a:rPr lang="en-US" sz="3486">
                <a:solidFill>
                  <a:srgbClr val="FFFFFF"/>
                </a:solidFill>
                <a:latin typeface="Canva Sans Bold"/>
              </a:rPr>
              <a:t>Protocol Deception:</a:t>
            </a:r>
            <a:r>
              <a:rPr lang="en-US" sz="3486">
                <a:solidFill>
                  <a:srgbClr val="0CC0DF"/>
                </a:solidFill>
                <a:latin typeface="Canva Sans"/>
              </a:rPr>
              <a:t> Simulating network protocols and behaviors that may not exist in the real environment.</a:t>
            </a:r>
          </a:p>
          <a:p>
            <a:pPr>
              <a:lnSpc>
                <a:spcPts val="4881"/>
              </a:lnSpc>
            </a:pPr>
            <a:endParaRPr lang="en-US" sz="3486">
              <a:solidFill>
                <a:srgbClr val="0CC0DF"/>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24422" y="5260279"/>
            <a:ext cx="8952532" cy="3998021"/>
          </a:xfrm>
          <a:custGeom>
            <a:avLst/>
            <a:gdLst/>
            <a:ahLst/>
            <a:cxnLst/>
            <a:rect l="l" t="t" r="r" b="b"/>
            <a:pathLst>
              <a:path w="8952532" h="3998021">
                <a:moveTo>
                  <a:pt x="0" y="0"/>
                </a:moveTo>
                <a:lnTo>
                  <a:pt x="8952533" y="0"/>
                </a:lnTo>
                <a:lnTo>
                  <a:pt x="8952533" y="3998021"/>
                </a:lnTo>
                <a:lnTo>
                  <a:pt x="0" y="3998021"/>
                </a:lnTo>
                <a:lnTo>
                  <a:pt x="0" y="0"/>
                </a:lnTo>
                <a:close/>
              </a:path>
            </a:pathLst>
          </a:custGeom>
          <a:blipFill>
            <a:blip r:embed="rId2"/>
            <a:stretch>
              <a:fillRect r="-16977"/>
            </a:stretch>
          </a:blipFill>
        </p:spPr>
      </p:sp>
      <p:sp>
        <p:nvSpPr>
          <p:cNvPr id="6" name="TextBox 6"/>
          <p:cNvSpPr txBox="1"/>
          <p:nvPr/>
        </p:nvSpPr>
        <p:spPr>
          <a:xfrm>
            <a:off x="362898" y="318119"/>
            <a:ext cx="16498725" cy="1493135"/>
          </a:xfrm>
          <a:prstGeom prst="rect">
            <a:avLst/>
          </a:prstGeom>
        </p:spPr>
        <p:txBody>
          <a:bodyPr lIns="0" tIns="0" rIns="0" bIns="0" rtlCol="0" anchor="t">
            <a:spAutoFit/>
          </a:bodyPr>
          <a:lstStyle/>
          <a:p>
            <a:pPr algn="ctr">
              <a:lnSpc>
                <a:spcPts val="12201"/>
              </a:lnSpc>
            </a:pPr>
            <a:r>
              <a:rPr lang="en-US" sz="8715">
                <a:solidFill>
                  <a:srgbClr val="000000"/>
                </a:solidFill>
                <a:latin typeface="Canva Sans Bold"/>
              </a:rPr>
              <a:t>HonSSH</a:t>
            </a:r>
          </a:p>
        </p:txBody>
      </p:sp>
      <p:sp>
        <p:nvSpPr>
          <p:cNvPr id="7" name="TextBox 7"/>
          <p:cNvSpPr txBox="1"/>
          <p:nvPr/>
        </p:nvSpPr>
        <p:spPr>
          <a:xfrm>
            <a:off x="633947" y="2766760"/>
            <a:ext cx="17335966" cy="2034855"/>
          </a:xfrm>
          <a:prstGeom prst="rect">
            <a:avLst/>
          </a:prstGeom>
        </p:spPr>
        <p:txBody>
          <a:bodyPr lIns="0" tIns="0" rIns="0" bIns="0" rtlCol="0" anchor="t">
            <a:spAutoFit/>
          </a:bodyPr>
          <a:lstStyle/>
          <a:p>
            <a:pPr algn="just">
              <a:lnSpc>
                <a:spcPts val="5405"/>
              </a:lnSpc>
            </a:pPr>
            <a:r>
              <a:rPr lang="en-US" sz="3860">
                <a:solidFill>
                  <a:srgbClr val="FFFFFF"/>
                </a:solidFill>
                <a:latin typeface="Canva Sans"/>
              </a:rPr>
              <a:t>HonSSH is designed to be used in conjunction with a high interaction honeypot. HonSSH sits between the attacker and the honey pot and creates two separate SSH conncetions.</a:t>
            </a:r>
          </a:p>
        </p:txBody>
      </p:sp>
      <p:sp>
        <p:nvSpPr>
          <p:cNvPr id="8" name="TextBox 8"/>
          <p:cNvSpPr txBox="1"/>
          <p:nvPr/>
        </p:nvSpPr>
        <p:spPr>
          <a:xfrm>
            <a:off x="9911123" y="5943600"/>
            <a:ext cx="7607949" cy="2803169"/>
          </a:xfrm>
          <a:prstGeom prst="rect">
            <a:avLst/>
          </a:prstGeom>
        </p:spPr>
        <p:txBody>
          <a:bodyPr lIns="0" tIns="0" rIns="0" bIns="0" rtlCol="0" anchor="t">
            <a:spAutoFit/>
          </a:bodyPr>
          <a:lstStyle/>
          <a:p>
            <a:pPr algn="just">
              <a:lnSpc>
                <a:spcPts val="5619"/>
              </a:lnSpc>
            </a:pPr>
            <a:r>
              <a:rPr lang="en-US" sz="4014">
                <a:solidFill>
                  <a:srgbClr val="FFFFFF"/>
                </a:solidFill>
                <a:latin typeface="Canva Sans"/>
              </a:rPr>
              <a:t>It will sit between an attacker and a honeypot, creating two separate SSH connections between them.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2165639"/>
            <a:chOff x="0" y="0"/>
            <a:chExt cx="4816593" cy="570374"/>
          </a:xfrm>
        </p:grpSpPr>
        <p:sp>
          <p:nvSpPr>
            <p:cNvPr id="4" name="Freeform 4"/>
            <p:cNvSpPr/>
            <p:nvPr/>
          </p:nvSpPr>
          <p:spPr>
            <a:xfrm>
              <a:off x="0" y="0"/>
              <a:ext cx="4816592" cy="570374"/>
            </a:xfrm>
            <a:custGeom>
              <a:avLst/>
              <a:gdLst/>
              <a:ahLst/>
              <a:cxnLst/>
              <a:rect l="l" t="t" r="r" b="b"/>
              <a:pathLst>
                <a:path w="4816592" h="570374">
                  <a:moveTo>
                    <a:pt x="0" y="0"/>
                  </a:moveTo>
                  <a:lnTo>
                    <a:pt x="4816592" y="0"/>
                  </a:lnTo>
                  <a:lnTo>
                    <a:pt x="4816592" y="570374"/>
                  </a:lnTo>
                  <a:lnTo>
                    <a:pt x="0" y="570374"/>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896458" y="487507"/>
            <a:ext cx="14147489" cy="1190625"/>
          </a:xfrm>
          <a:prstGeom prst="rect">
            <a:avLst/>
          </a:prstGeom>
        </p:spPr>
        <p:txBody>
          <a:bodyPr lIns="0" tIns="0" rIns="0" bIns="0" rtlCol="0" anchor="t">
            <a:spAutoFit/>
          </a:bodyPr>
          <a:lstStyle/>
          <a:p>
            <a:pPr>
              <a:lnSpc>
                <a:spcPts val="9407"/>
              </a:lnSpc>
            </a:pPr>
            <a:r>
              <a:rPr lang="en-US" sz="7839">
                <a:solidFill>
                  <a:srgbClr val="000000"/>
                </a:solidFill>
                <a:latin typeface="DM Sans Bold"/>
              </a:rPr>
              <a:t>FEATURES OF HonSSH</a:t>
            </a:r>
          </a:p>
        </p:txBody>
      </p:sp>
      <p:sp>
        <p:nvSpPr>
          <p:cNvPr id="7" name="TextBox 7"/>
          <p:cNvSpPr txBox="1"/>
          <p:nvPr/>
        </p:nvSpPr>
        <p:spPr>
          <a:xfrm>
            <a:off x="654241" y="2471442"/>
            <a:ext cx="16979517" cy="7052614"/>
          </a:xfrm>
          <a:prstGeom prst="rect">
            <a:avLst/>
          </a:prstGeom>
        </p:spPr>
        <p:txBody>
          <a:bodyPr lIns="0" tIns="0" rIns="0" bIns="0" rtlCol="0" anchor="t">
            <a:spAutoFit/>
          </a:bodyPr>
          <a:lstStyle/>
          <a:p>
            <a:pPr>
              <a:lnSpc>
                <a:spcPts val="4332"/>
              </a:lnSpc>
            </a:pPr>
            <a:endParaRPr/>
          </a:p>
          <a:p>
            <a:pPr marL="668098" lvl="1" indent="-334049">
              <a:lnSpc>
                <a:spcPts val="4332"/>
              </a:lnSpc>
              <a:buFont typeface="Arial"/>
              <a:buChar char="•"/>
            </a:pPr>
            <a:r>
              <a:rPr lang="en-US" sz="3094">
                <a:solidFill>
                  <a:srgbClr val="FFFFFF"/>
                </a:solidFill>
                <a:latin typeface="Canva Sans"/>
              </a:rPr>
              <a:t>Captures all connection attempts to a text file, database or email alerts.</a:t>
            </a:r>
          </a:p>
          <a:p>
            <a:pPr marL="668098" lvl="1" indent="-334049">
              <a:lnSpc>
                <a:spcPts val="4332"/>
              </a:lnSpc>
              <a:buFont typeface="Arial"/>
              <a:buChar char="•"/>
            </a:pPr>
            <a:r>
              <a:rPr lang="en-US" sz="3094">
                <a:solidFill>
                  <a:srgbClr val="FFFFFF"/>
                </a:solidFill>
                <a:latin typeface="Canva Sans"/>
              </a:rPr>
              <a:t>When an attacker sends a password guess, HonSSH can automatically replace their attempt with the correct password (spoof_login option). This allows them to login with any password but confuses them when they try to sudo with the same password.</a:t>
            </a:r>
          </a:p>
          <a:p>
            <a:pPr marL="668098" lvl="1" indent="-334049">
              <a:lnSpc>
                <a:spcPts val="4332"/>
              </a:lnSpc>
              <a:buFont typeface="Arial"/>
              <a:buChar char="•"/>
            </a:pPr>
            <a:r>
              <a:rPr lang="en-US" sz="3094">
                <a:solidFill>
                  <a:srgbClr val="FFFFFF"/>
                </a:solidFill>
                <a:latin typeface="Canva Sans"/>
              </a:rPr>
              <a:t>A text based summary of an attackers session is captured in a text file.</a:t>
            </a:r>
          </a:p>
          <a:p>
            <a:pPr marL="668098" lvl="1" indent="-334049">
              <a:lnSpc>
                <a:spcPts val="4332"/>
              </a:lnSpc>
              <a:buFont typeface="Arial"/>
              <a:buChar char="•"/>
            </a:pPr>
            <a:r>
              <a:rPr lang="en-US" sz="3094">
                <a:solidFill>
                  <a:srgbClr val="FFFFFF"/>
                </a:solidFill>
                <a:latin typeface="Canva Sans"/>
              </a:rPr>
              <a:t>Sessions can be viewed or hijacked in real time (again thanks to Kippo) using the management telnet interface.</a:t>
            </a:r>
          </a:p>
          <a:p>
            <a:pPr marL="668098" lvl="1" indent="-334049">
              <a:lnSpc>
                <a:spcPts val="4332"/>
              </a:lnSpc>
              <a:buFont typeface="Arial"/>
              <a:buChar char="•"/>
            </a:pPr>
            <a:r>
              <a:rPr lang="en-US" sz="3094">
                <a:solidFill>
                  <a:srgbClr val="FFFFFF"/>
                </a:solidFill>
                <a:latin typeface="Canva Sans"/>
              </a:rPr>
              <a:t>Downloads a copy of all files transferred through wget or scp.</a:t>
            </a:r>
          </a:p>
          <a:p>
            <a:pPr marL="668098" lvl="1" indent="-334049">
              <a:lnSpc>
                <a:spcPts val="4332"/>
              </a:lnSpc>
              <a:buFont typeface="Arial"/>
              <a:buChar char="•"/>
            </a:pPr>
            <a:r>
              <a:rPr lang="en-US" sz="3094">
                <a:solidFill>
                  <a:srgbClr val="FFFFFF"/>
                </a:solidFill>
                <a:latin typeface="Canva Sans"/>
              </a:rPr>
              <a:t>Can use docker to spin up new honeypots and reuse them on ip basis.</a:t>
            </a:r>
          </a:p>
          <a:p>
            <a:pPr marL="668098" lvl="1" indent="-334049">
              <a:lnSpc>
                <a:spcPts val="4332"/>
              </a:lnSpc>
              <a:buFont typeface="Arial"/>
              <a:buChar char="•"/>
            </a:pPr>
            <a:r>
              <a:rPr lang="en-US" sz="3094">
                <a:solidFill>
                  <a:srgbClr val="FFFFFF"/>
                </a:solidFill>
                <a:latin typeface="Canva Sans"/>
              </a:rPr>
              <a:t>Advanced networking feature to spoof attackers IP addresses between HonSSH and the honeypot.</a:t>
            </a:r>
          </a:p>
          <a:p>
            <a:pPr>
              <a:lnSpc>
                <a:spcPts val="4332"/>
              </a:lnSpc>
            </a:pPr>
            <a:endParaRPr lang="en-US" sz="3094">
              <a:solidFill>
                <a:srgbClr val="FFFFFF"/>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448623" y="800030"/>
            <a:ext cx="16498725" cy="978777"/>
          </a:xfrm>
          <a:prstGeom prst="rect">
            <a:avLst/>
          </a:prstGeom>
        </p:spPr>
        <p:txBody>
          <a:bodyPr lIns="0" tIns="0" rIns="0" bIns="0" rtlCol="0" anchor="t">
            <a:spAutoFit/>
          </a:bodyPr>
          <a:lstStyle/>
          <a:p>
            <a:pPr algn="ctr">
              <a:lnSpc>
                <a:spcPts val="8001"/>
              </a:lnSpc>
            </a:pPr>
            <a:r>
              <a:rPr lang="en-US" sz="5715">
                <a:solidFill>
                  <a:srgbClr val="000000"/>
                </a:solidFill>
                <a:latin typeface="Canva Sans Bold"/>
              </a:rPr>
              <a:t>NETWORK MANIPULATION / DECEPTION</a:t>
            </a:r>
          </a:p>
        </p:txBody>
      </p:sp>
      <p:sp>
        <p:nvSpPr>
          <p:cNvPr id="6" name="TextBox 6"/>
          <p:cNvSpPr txBox="1"/>
          <p:nvPr/>
        </p:nvSpPr>
        <p:spPr>
          <a:xfrm>
            <a:off x="740633" y="3209293"/>
            <a:ext cx="16518667" cy="1206838"/>
          </a:xfrm>
          <a:prstGeom prst="rect">
            <a:avLst/>
          </a:prstGeom>
        </p:spPr>
        <p:txBody>
          <a:bodyPr lIns="0" tIns="0" rIns="0" bIns="0" rtlCol="0" anchor="t">
            <a:spAutoFit/>
          </a:bodyPr>
          <a:lstStyle/>
          <a:p>
            <a:pPr algn="just">
              <a:lnSpc>
                <a:spcPts val="4881"/>
              </a:lnSpc>
            </a:pPr>
            <a:r>
              <a:rPr lang="en-US" sz="3486">
                <a:solidFill>
                  <a:srgbClr val="FFFFFF"/>
                </a:solidFill>
                <a:latin typeface="Canva Sans"/>
              </a:rPr>
              <a:t>Trying to create a network environment in which we can implement an honeypot and try to determine the AFFECT it has on the adversarial attacks.</a:t>
            </a:r>
          </a:p>
        </p:txBody>
      </p:sp>
      <p:sp>
        <p:nvSpPr>
          <p:cNvPr id="7" name="TextBox 7"/>
          <p:cNvSpPr txBox="1"/>
          <p:nvPr/>
        </p:nvSpPr>
        <p:spPr>
          <a:xfrm>
            <a:off x="740633" y="5846618"/>
            <a:ext cx="16518667" cy="3064213"/>
          </a:xfrm>
          <a:prstGeom prst="rect">
            <a:avLst/>
          </a:prstGeom>
        </p:spPr>
        <p:txBody>
          <a:bodyPr lIns="0" tIns="0" rIns="0" bIns="0" rtlCol="0" anchor="t">
            <a:spAutoFit/>
          </a:bodyPr>
          <a:lstStyle/>
          <a:p>
            <a:pPr algn="just">
              <a:lnSpc>
                <a:spcPts val="4881"/>
              </a:lnSpc>
            </a:pPr>
            <a:r>
              <a:rPr lang="en-US" sz="3486">
                <a:solidFill>
                  <a:srgbClr val="FFFFFF"/>
                </a:solidFill>
                <a:latin typeface="Canva Sans"/>
              </a:rPr>
              <a:t>Tools needed are: </a:t>
            </a:r>
          </a:p>
          <a:p>
            <a:pPr marL="752775" lvl="1" indent="-376387" algn="just">
              <a:lnSpc>
                <a:spcPts val="4881"/>
              </a:lnSpc>
              <a:buFont typeface="Arial"/>
              <a:buChar char="•"/>
            </a:pPr>
            <a:r>
              <a:rPr lang="en-US" sz="3486">
                <a:solidFill>
                  <a:srgbClr val="FFFFFF"/>
                </a:solidFill>
                <a:latin typeface="Canva Sans"/>
              </a:rPr>
              <a:t>Proxmox VE</a:t>
            </a:r>
          </a:p>
          <a:p>
            <a:pPr marL="752775" lvl="1" indent="-376387" algn="just">
              <a:lnSpc>
                <a:spcPts val="4881"/>
              </a:lnSpc>
              <a:buFont typeface="Arial"/>
              <a:buChar char="•"/>
            </a:pPr>
            <a:r>
              <a:rPr lang="en-US" sz="3486">
                <a:solidFill>
                  <a:srgbClr val="FFFFFF"/>
                </a:solidFill>
                <a:latin typeface="Canva Sans"/>
              </a:rPr>
              <a:t>HonSSH</a:t>
            </a:r>
          </a:p>
          <a:p>
            <a:pPr marL="752775" lvl="1" indent="-376387" algn="just">
              <a:lnSpc>
                <a:spcPts val="4881"/>
              </a:lnSpc>
              <a:buFont typeface="Arial"/>
              <a:buChar char="•"/>
            </a:pPr>
            <a:r>
              <a:rPr lang="en-US" sz="3486">
                <a:solidFill>
                  <a:srgbClr val="FFFFFF"/>
                </a:solidFill>
                <a:latin typeface="Canva Sans"/>
              </a:rPr>
              <a:t>Kali Linux</a:t>
            </a:r>
          </a:p>
          <a:p>
            <a:pPr algn="just">
              <a:lnSpc>
                <a:spcPts val="4881"/>
              </a:lnSpc>
            </a:pPr>
            <a:r>
              <a:rPr lang="en-US" sz="3486">
                <a:solidFill>
                  <a:srgbClr val="FFFFFF"/>
                </a:solidFill>
                <a:latin typeface="Canva Sans"/>
              </a:rPr>
              <a:t>           And their individual requirements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37551"/>
            <a:chOff x="0" y="0"/>
            <a:chExt cx="4816593" cy="457627"/>
          </a:xfrm>
        </p:grpSpPr>
        <p:sp>
          <p:nvSpPr>
            <p:cNvPr id="3" name="Freeform 3"/>
            <p:cNvSpPr/>
            <p:nvPr/>
          </p:nvSpPr>
          <p:spPr>
            <a:xfrm>
              <a:off x="0" y="0"/>
              <a:ext cx="4816592" cy="457627"/>
            </a:xfrm>
            <a:custGeom>
              <a:avLst/>
              <a:gdLst/>
              <a:ahLst/>
              <a:cxnLst/>
              <a:rect l="l" t="t" r="r" b="b"/>
              <a:pathLst>
                <a:path w="4816592" h="457627">
                  <a:moveTo>
                    <a:pt x="0" y="0"/>
                  </a:moveTo>
                  <a:lnTo>
                    <a:pt x="4816592" y="0"/>
                  </a:lnTo>
                  <a:lnTo>
                    <a:pt x="4816592" y="457627"/>
                  </a:lnTo>
                  <a:lnTo>
                    <a:pt x="0" y="457627"/>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638908" y="2075687"/>
            <a:ext cx="12118154" cy="7986176"/>
          </a:xfrm>
          <a:custGeom>
            <a:avLst/>
            <a:gdLst/>
            <a:ahLst/>
            <a:cxnLst/>
            <a:rect l="l" t="t" r="r" b="b"/>
            <a:pathLst>
              <a:path w="12118154" h="7986176">
                <a:moveTo>
                  <a:pt x="0" y="0"/>
                </a:moveTo>
                <a:lnTo>
                  <a:pt x="12118154" y="0"/>
                </a:lnTo>
                <a:lnTo>
                  <a:pt x="12118154" y="7986177"/>
                </a:lnTo>
                <a:lnTo>
                  <a:pt x="0" y="7986177"/>
                </a:lnTo>
                <a:lnTo>
                  <a:pt x="0" y="0"/>
                </a:lnTo>
                <a:close/>
              </a:path>
            </a:pathLst>
          </a:custGeom>
          <a:blipFill>
            <a:blip r:embed="rId2"/>
            <a:stretch>
              <a:fillRect/>
            </a:stretch>
          </a:blipFill>
          <a:ln w="66675" cap="sq">
            <a:solidFill>
              <a:srgbClr val="000000"/>
            </a:solidFill>
            <a:prstDash val="solid"/>
            <a:miter/>
          </a:ln>
        </p:spPr>
      </p:sp>
      <p:grpSp>
        <p:nvGrpSpPr>
          <p:cNvPr id="6" name="Group 6"/>
          <p:cNvGrpSpPr/>
          <p:nvPr/>
        </p:nvGrpSpPr>
        <p:grpSpPr>
          <a:xfrm>
            <a:off x="11601450" y="7783504"/>
            <a:ext cx="3521428" cy="679241"/>
            <a:chOff x="0" y="0"/>
            <a:chExt cx="2277656" cy="439332"/>
          </a:xfrm>
        </p:grpSpPr>
        <p:sp>
          <p:nvSpPr>
            <p:cNvPr id="7" name="Freeform 7"/>
            <p:cNvSpPr/>
            <p:nvPr/>
          </p:nvSpPr>
          <p:spPr>
            <a:xfrm>
              <a:off x="0" y="0"/>
              <a:ext cx="2277656" cy="439332"/>
            </a:xfrm>
            <a:custGeom>
              <a:avLst/>
              <a:gdLst/>
              <a:ahLst/>
              <a:cxnLst/>
              <a:rect l="l" t="t" r="r" b="b"/>
              <a:pathLst>
                <a:path w="2277656" h="439332">
                  <a:moveTo>
                    <a:pt x="2277656" y="219666"/>
                  </a:moveTo>
                  <a:lnTo>
                    <a:pt x="1871256" y="0"/>
                  </a:lnTo>
                  <a:lnTo>
                    <a:pt x="1871256" y="203200"/>
                  </a:lnTo>
                  <a:lnTo>
                    <a:pt x="0" y="203200"/>
                  </a:lnTo>
                  <a:lnTo>
                    <a:pt x="0" y="236132"/>
                  </a:lnTo>
                  <a:lnTo>
                    <a:pt x="1871256" y="236132"/>
                  </a:lnTo>
                  <a:lnTo>
                    <a:pt x="1871256" y="439332"/>
                  </a:lnTo>
                  <a:lnTo>
                    <a:pt x="2277656" y="219666"/>
                  </a:lnTo>
                  <a:close/>
                </a:path>
              </a:pathLst>
            </a:custGeom>
            <a:solidFill>
              <a:srgbClr val="181712"/>
            </a:solidFill>
          </p:spPr>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2034405" y="2468554"/>
            <a:ext cx="3088474" cy="719787"/>
            <a:chOff x="0" y="0"/>
            <a:chExt cx="1997622" cy="465557"/>
          </a:xfrm>
        </p:grpSpPr>
        <p:sp>
          <p:nvSpPr>
            <p:cNvPr id="10" name="Freeform 10"/>
            <p:cNvSpPr/>
            <p:nvPr/>
          </p:nvSpPr>
          <p:spPr>
            <a:xfrm>
              <a:off x="0" y="0"/>
              <a:ext cx="1997622" cy="465557"/>
            </a:xfrm>
            <a:custGeom>
              <a:avLst/>
              <a:gdLst/>
              <a:ahLst/>
              <a:cxnLst/>
              <a:rect l="l" t="t" r="r" b="b"/>
              <a:pathLst>
                <a:path w="1997622" h="465557">
                  <a:moveTo>
                    <a:pt x="1997622" y="232779"/>
                  </a:moveTo>
                  <a:lnTo>
                    <a:pt x="1591222" y="0"/>
                  </a:lnTo>
                  <a:lnTo>
                    <a:pt x="1591222" y="203200"/>
                  </a:lnTo>
                  <a:lnTo>
                    <a:pt x="0" y="203200"/>
                  </a:lnTo>
                  <a:lnTo>
                    <a:pt x="0" y="262357"/>
                  </a:lnTo>
                  <a:lnTo>
                    <a:pt x="1591222" y="262357"/>
                  </a:lnTo>
                  <a:lnTo>
                    <a:pt x="1591222" y="465557"/>
                  </a:lnTo>
                  <a:lnTo>
                    <a:pt x="1997622" y="232779"/>
                  </a:lnTo>
                  <a:close/>
                </a:path>
              </a:pathLst>
            </a:custGeom>
            <a:solidFill>
              <a:srgbClr val="181712"/>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rot="8654472">
            <a:off x="9202883" y="3688117"/>
            <a:ext cx="3158722" cy="100846"/>
            <a:chOff x="0" y="0"/>
            <a:chExt cx="812800" cy="25950"/>
          </a:xfrm>
        </p:grpSpPr>
        <p:sp>
          <p:nvSpPr>
            <p:cNvPr id="13" name="Freeform 13"/>
            <p:cNvSpPr/>
            <p:nvPr/>
          </p:nvSpPr>
          <p:spPr>
            <a:xfrm>
              <a:off x="0" y="0"/>
              <a:ext cx="812800" cy="25950"/>
            </a:xfrm>
            <a:custGeom>
              <a:avLst/>
              <a:gdLst/>
              <a:ahLst/>
              <a:cxnLst/>
              <a:rect l="l" t="t" r="r" b="b"/>
              <a:pathLst>
                <a:path w="812800" h="25950">
                  <a:moveTo>
                    <a:pt x="609600" y="0"/>
                  </a:moveTo>
                  <a:lnTo>
                    <a:pt x="0" y="0"/>
                  </a:lnTo>
                  <a:lnTo>
                    <a:pt x="0" y="25950"/>
                  </a:lnTo>
                  <a:lnTo>
                    <a:pt x="609600" y="25950"/>
                  </a:lnTo>
                  <a:lnTo>
                    <a:pt x="812800" y="12975"/>
                  </a:lnTo>
                  <a:lnTo>
                    <a:pt x="609600" y="0"/>
                  </a:lnTo>
                  <a:close/>
                </a:path>
              </a:pathLst>
            </a:custGeom>
            <a:solidFill>
              <a:srgbClr val="181712"/>
            </a:solidFill>
          </p:spPr>
        </p:sp>
        <p:sp>
          <p:nvSpPr>
            <p:cNvPr id="14" name="TextBox 14"/>
            <p:cNvSpPr txBox="1"/>
            <p:nvPr/>
          </p:nvSpPr>
          <p:spPr>
            <a:xfrm>
              <a:off x="0" y="-38100"/>
              <a:ext cx="698500" cy="444500"/>
            </a:xfrm>
            <a:prstGeom prst="rect">
              <a:avLst/>
            </a:prstGeom>
          </p:spPr>
          <p:txBody>
            <a:bodyPr lIns="50800" tIns="50800" rIns="50800" bIns="50800" rtlCol="0" anchor="ctr"/>
            <a:lstStyle/>
            <a:p>
              <a:pPr algn="ctr">
                <a:lnSpc>
                  <a:spcPts val="2100"/>
                </a:lnSpc>
              </a:pPr>
              <a:endParaRPr/>
            </a:p>
          </p:txBody>
        </p:sp>
      </p:grpSp>
      <p:sp>
        <p:nvSpPr>
          <p:cNvPr id="15" name="TextBox 15"/>
          <p:cNvSpPr txBox="1"/>
          <p:nvPr/>
        </p:nvSpPr>
        <p:spPr>
          <a:xfrm>
            <a:off x="569850" y="367075"/>
            <a:ext cx="16498725" cy="978777"/>
          </a:xfrm>
          <a:prstGeom prst="rect">
            <a:avLst/>
          </a:prstGeom>
        </p:spPr>
        <p:txBody>
          <a:bodyPr lIns="0" tIns="0" rIns="0" bIns="0" rtlCol="0" anchor="t">
            <a:spAutoFit/>
          </a:bodyPr>
          <a:lstStyle/>
          <a:p>
            <a:pPr algn="ctr">
              <a:lnSpc>
                <a:spcPts val="8001"/>
              </a:lnSpc>
            </a:pPr>
            <a:r>
              <a:rPr lang="en-US" sz="5715">
                <a:solidFill>
                  <a:srgbClr val="000000"/>
                </a:solidFill>
                <a:latin typeface="Canva Sans Bold"/>
              </a:rPr>
              <a:t>NETWORK MANIPULATION/ DECEPTION </a:t>
            </a:r>
          </a:p>
        </p:txBody>
      </p:sp>
      <p:grpSp>
        <p:nvGrpSpPr>
          <p:cNvPr id="16" name="Group 16"/>
          <p:cNvGrpSpPr/>
          <p:nvPr/>
        </p:nvGrpSpPr>
        <p:grpSpPr>
          <a:xfrm rot="10737733">
            <a:off x="1571930" y="4716984"/>
            <a:ext cx="1617602" cy="737110"/>
            <a:chOff x="0" y="0"/>
            <a:chExt cx="1046263" cy="476762"/>
          </a:xfrm>
        </p:grpSpPr>
        <p:sp>
          <p:nvSpPr>
            <p:cNvPr id="17" name="Freeform 17"/>
            <p:cNvSpPr/>
            <p:nvPr/>
          </p:nvSpPr>
          <p:spPr>
            <a:xfrm>
              <a:off x="0" y="0"/>
              <a:ext cx="1046263" cy="476762"/>
            </a:xfrm>
            <a:custGeom>
              <a:avLst/>
              <a:gdLst/>
              <a:ahLst/>
              <a:cxnLst/>
              <a:rect l="l" t="t" r="r" b="b"/>
              <a:pathLst>
                <a:path w="1046263" h="476762">
                  <a:moveTo>
                    <a:pt x="1046263" y="238381"/>
                  </a:moveTo>
                  <a:lnTo>
                    <a:pt x="639863" y="0"/>
                  </a:lnTo>
                  <a:lnTo>
                    <a:pt x="639863" y="203200"/>
                  </a:lnTo>
                  <a:lnTo>
                    <a:pt x="0" y="203200"/>
                  </a:lnTo>
                  <a:lnTo>
                    <a:pt x="0" y="273562"/>
                  </a:lnTo>
                  <a:lnTo>
                    <a:pt x="639863" y="273562"/>
                  </a:lnTo>
                  <a:lnTo>
                    <a:pt x="639863" y="476762"/>
                  </a:lnTo>
                  <a:lnTo>
                    <a:pt x="1046263" y="238381"/>
                  </a:lnTo>
                  <a:close/>
                </a:path>
              </a:pathLst>
            </a:custGeom>
            <a:solidFill>
              <a:srgbClr val="000000"/>
            </a:solidFill>
          </p:spPr>
        </p:sp>
        <p:sp>
          <p:nvSpPr>
            <p:cNvPr id="18" name="TextBox 18"/>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sp>
        <p:nvSpPr>
          <p:cNvPr id="19" name="TextBox 19"/>
          <p:cNvSpPr txBox="1"/>
          <p:nvPr/>
        </p:nvSpPr>
        <p:spPr>
          <a:xfrm>
            <a:off x="448623" y="4715969"/>
            <a:ext cx="1052810"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VM1</a:t>
            </a:r>
          </a:p>
        </p:txBody>
      </p:sp>
      <p:sp>
        <p:nvSpPr>
          <p:cNvPr id="20" name="TextBox 20"/>
          <p:cNvSpPr txBox="1"/>
          <p:nvPr/>
        </p:nvSpPr>
        <p:spPr>
          <a:xfrm>
            <a:off x="15348598" y="2405115"/>
            <a:ext cx="1067842"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VM2</a:t>
            </a:r>
          </a:p>
        </p:txBody>
      </p:sp>
      <p:sp>
        <p:nvSpPr>
          <p:cNvPr id="21" name="TextBox 21"/>
          <p:cNvSpPr txBox="1"/>
          <p:nvPr/>
        </p:nvSpPr>
        <p:spPr>
          <a:xfrm>
            <a:off x="15340263" y="7799805"/>
            <a:ext cx="1084511"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VM3</a:t>
            </a:r>
          </a:p>
        </p:txBody>
      </p:sp>
      <p:sp>
        <p:nvSpPr>
          <p:cNvPr id="22" name="TextBox 22"/>
          <p:cNvSpPr txBox="1"/>
          <p:nvPr/>
        </p:nvSpPr>
        <p:spPr>
          <a:xfrm>
            <a:off x="6871365" y="9479170"/>
            <a:ext cx="7821757" cy="497840"/>
          </a:xfrm>
          <a:prstGeom prst="rect">
            <a:avLst/>
          </a:prstGeom>
        </p:spPr>
        <p:txBody>
          <a:bodyPr lIns="0" tIns="0" rIns="0" bIns="0" rtlCol="0" anchor="t">
            <a:spAutoFit/>
          </a:bodyPr>
          <a:lstStyle/>
          <a:p>
            <a:pPr algn="ctr">
              <a:lnSpc>
                <a:spcPts val="4060"/>
              </a:lnSpc>
            </a:pPr>
            <a:r>
              <a:rPr lang="en-US" sz="2900">
                <a:solidFill>
                  <a:srgbClr val="FF3131"/>
                </a:solidFill>
                <a:latin typeface="Canva Sans Bold"/>
              </a:rPr>
              <a:t>PROXMOX VIRTUAL ENVIRONMENT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3217889"/>
            <a:chOff x="0" y="0"/>
            <a:chExt cx="4816593" cy="847510"/>
          </a:xfrm>
        </p:grpSpPr>
        <p:sp>
          <p:nvSpPr>
            <p:cNvPr id="4" name="Freeform 4"/>
            <p:cNvSpPr/>
            <p:nvPr/>
          </p:nvSpPr>
          <p:spPr>
            <a:xfrm>
              <a:off x="0" y="0"/>
              <a:ext cx="4816592" cy="847510"/>
            </a:xfrm>
            <a:custGeom>
              <a:avLst/>
              <a:gdLst/>
              <a:ahLst/>
              <a:cxnLst/>
              <a:rect l="l" t="t" r="r" b="b"/>
              <a:pathLst>
                <a:path w="4816592" h="847510">
                  <a:moveTo>
                    <a:pt x="0" y="0"/>
                  </a:moveTo>
                  <a:lnTo>
                    <a:pt x="4816592" y="0"/>
                  </a:lnTo>
                  <a:lnTo>
                    <a:pt x="4816592" y="847510"/>
                  </a:lnTo>
                  <a:lnTo>
                    <a:pt x="0" y="847510"/>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3277" y="294494"/>
            <a:ext cx="15117308" cy="2638425"/>
          </a:xfrm>
          <a:prstGeom prst="rect">
            <a:avLst/>
          </a:prstGeom>
        </p:spPr>
        <p:txBody>
          <a:bodyPr lIns="0" tIns="0" rIns="0" bIns="0" rtlCol="0" anchor="t">
            <a:spAutoFit/>
          </a:bodyPr>
          <a:lstStyle/>
          <a:p>
            <a:pPr>
              <a:lnSpc>
                <a:spcPts val="10487"/>
              </a:lnSpc>
            </a:pPr>
            <a:r>
              <a:rPr lang="en-US" sz="8739">
                <a:solidFill>
                  <a:srgbClr val="000000"/>
                </a:solidFill>
                <a:latin typeface="DM Sans Bold"/>
              </a:rPr>
              <a:t>Network manipulation Setup</a:t>
            </a:r>
          </a:p>
        </p:txBody>
      </p:sp>
      <p:sp>
        <p:nvSpPr>
          <p:cNvPr id="7" name="TextBox 7"/>
          <p:cNvSpPr txBox="1"/>
          <p:nvPr/>
        </p:nvSpPr>
        <p:spPr>
          <a:xfrm>
            <a:off x="694925" y="3694286"/>
            <a:ext cx="3706564"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VM1 -- ATTACKER</a:t>
            </a:r>
          </a:p>
        </p:txBody>
      </p:sp>
      <p:sp>
        <p:nvSpPr>
          <p:cNvPr id="8" name="TextBox 8"/>
          <p:cNvSpPr txBox="1"/>
          <p:nvPr/>
        </p:nvSpPr>
        <p:spPr>
          <a:xfrm>
            <a:off x="6132950" y="3694286"/>
            <a:ext cx="3590627"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VM2 -- GATEWAY</a:t>
            </a:r>
          </a:p>
        </p:txBody>
      </p:sp>
      <p:sp>
        <p:nvSpPr>
          <p:cNvPr id="9" name="TextBox 9"/>
          <p:cNvSpPr txBox="1"/>
          <p:nvPr/>
        </p:nvSpPr>
        <p:spPr>
          <a:xfrm>
            <a:off x="11141869" y="3694286"/>
            <a:ext cx="6138862"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VM3 -- ANALYSIS &amp; LOGGING</a:t>
            </a:r>
          </a:p>
        </p:txBody>
      </p:sp>
      <p:sp>
        <p:nvSpPr>
          <p:cNvPr id="10" name="TextBox 10"/>
          <p:cNvSpPr txBox="1"/>
          <p:nvPr/>
        </p:nvSpPr>
        <p:spPr>
          <a:xfrm>
            <a:off x="723277" y="4883612"/>
            <a:ext cx="4431222" cy="41808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Kali Linux</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Attacks using Nmap and other tools</a:t>
            </a:r>
          </a:p>
          <a:p>
            <a:pPr>
              <a:lnSpc>
                <a:spcPts val="4759"/>
              </a:lnSpc>
            </a:pPr>
            <a:r>
              <a:rPr lang="en-US" sz="3399">
                <a:solidFill>
                  <a:srgbClr val="FFFFFF"/>
                </a:solidFill>
                <a:latin typeface="Canva Sans"/>
              </a:rPr>
              <a:t>Eg: Os fingerprinting,</a:t>
            </a:r>
          </a:p>
          <a:p>
            <a:pPr>
              <a:lnSpc>
                <a:spcPts val="4759"/>
              </a:lnSpc>
            </a:pPr>
            <a:r>
              <a:rPr lang="en-US" sz="3399">
                <a:solidFill>
                  <a:srgbClr val="FFFFFF"/>
                </a:solidFill>
                <a:latin typeface="Canva Sans"/>
              </a:rPr>
              <a:t>Directory Search </a:t>
            </a:r>
          </a:p>
        </p:txBody>
      </p:sp>
      <p:sp>
        <p:nvSpPr>
          <p:cNvPr id="11" name="TextBox 11"/>
          <p:cNvSpPr txBox="1"/>
          <p:nvPr/>
        </p:nvSpPr>
        <p:spPr>
          <a:xfrm>
            <a:off x="5897949" y="4883612"/>
            <a:ext cx="469099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Uses HonSSH to tunnel between decoy and the honeypot </a:t>
            </a:r>
          </a:p>
        </p:txBody>
      </p:sp>
      <p:sp>
        <p:nvSpPr>
          <p:cNvPr id="12" name="TextBox 12"/>
          <p:cNvSpPr txBox="1"/>
          <p:nvPr/>
        </p:nvSpPr>
        <p:spPr>
          <a:xfrm>
            <a:off x="11072622" y="4883612"/>
            <a:ext cx="6422813"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 18.0</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Elasticsearch, Kibana, Logstash</a:t>
            </a:r>
          </a:p>
          <a:p>
            <a:pPr>
              <a:lnSpc>
                <a:spcPts val="4759"/>
              </a:lnSpc>
            </a:pPr>
            <a:r>
              <a:rPr lang="en-US" sz="3399">
                <a:solidFill>
                  <a:srgbClr val="FFFFFF"/>
                </a:solidFill>
                <a:latin typeface="Canva Sans"/>
              </a:rPr>
              <a:t>The integration of these 3 tools is used for log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3217889"/>
            <a:chOff x="0" y="0"/>
            <a:chExt cx="4816593" cy="847510"/>
          </a:xfrm>
        </p:grpSpPr>
        <p:sp>
          <p:nvSpPr>
            <p:cNvPr id="4" name="Freeform 4"/>
            <p:cNvSpPr/>
            <p:nvPr/>
          </p:nvSpPr>
          <p:spPr>
            <a:xfrm>
              <a:off x="0" y="0"/>
              <a:ext cx="4816592" cy="847510"/>
            </a:xfrm>
            <a:custGeom>
              <a:avLst/>
              <a:gdLst/>
              <a:ahLst/>
              <a:cxnLst/>
              <a:rect l="l" t="t" r="r" b="b"/>
              <a:pathLst>
                <a:path w="4816592" h="847510">
                  <a:moveTo>
                    <a:pt x="0" y="0"/>
                  </a:moveTo>
                  <a:lnTo>
                    <a:pt x="4816592" y="0"/>
                  </a:lnTo>
                  <a:lnTo>
                    <a:pt x="4816592" y="847510"/>
                  </a:lnTo>
                  <a:lnTo>
                    <a:pt x="0" y="847510"/>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3277" y="294494"/>
            <a:ext cx="15117308" cy="2638425"/>
          </a:xfrm>
          <a:prstGeom prst="rect">
            <a:avLst/>
          </a:prstGeom>
        </p:spPr>
        <p:txBody>
          <a:bodyPr lIns="0" tIns="0" rIns="0" bIns="0" rtlCol="0" anchor="t">
            <a:spAutoFit/>
          </a:bodyPr>
          <a:lstStyle/>
          <a:p>
            <a:pPr>
              <a:lnSpc>
                <a:spcPts val="10487"/>
              </a:lnSpc>
            </a:pPr>
            <a:r>
              <a:rPr lang="en-US" sz="8739">
                <a:solidFill>
                  <a:srgbClr val="000000"/>
                </a:solidFill>
                <a:latin typeface="DM Sans Bold"/>
              </a:rPr>
              <a:t>Network manipulation Setup (Additional)</a:t>
            </a:r>
          </a:p>
        </p:txBody>
      </p:sp>
      <p:sp>
        <p:nvSpPr>
          <p:cNvPr id="7" name="TextBox 7"/>
          <p:cNvSpPr txBox="1"/>
          <p:nvPr/>
        </p:nvSpPr>
        <p:spPr>
          <a:xfrm>
            <a:off x="374163" y="5076825"/>
            <a:ext cx="5356187" cy="580390"/>
          </a:xfrm>
          <a:prstGeom prst="rect">
            <a:avLst/>
          </a:prstGeom>
        </p:spPr>
        <p:txBody>
          <a:bodyPr lIns="0" tIns="0" rIns="0" bIns="0" rtlCol="0" anchor="t">
            <a:spAutoFit/>
          </a:bodyPr>
          <a:lstStyle/>
          <a:p>
            <a:pPr algn="ctr">
              <a:lnSpc>
                <a:spcPts val="4759"/>
              </a:lnSpc>
            </a:pPr>
            <a:r>
              <a:rPr lang="en-US" sz="3399">
                <a:solidFill>
                  <a:srgbClr val="0CC0DF"/>
                </a:solidFill>
                <a:latin typeface="Canva Sans Bold"/>
              </a:rPr>
              <a:t>CT1 -- FRONTEND DECOY</a:t>
            </a:r>
          </a:p>
        </p:txBody>
      </p:sp>
      <p:sp>
        <p:nvSpPr>
          <p:cNvPr id="8" name="TextBox 8"/>
          <p:cNvSpPr txBox="1"/>
          <p:nvPr/>
        </p:nvSpPr>
        <p:spPr>
          <a:xfrm>
            <a:off x="6998317" y="3694286"/>
            <a:ext cx="3590627"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VM2 -- GATEWAY</a:t>
            </a:r>
          </a:p>
        </p:txBody>
      </p:sp>
      <p:sp>
        <p:nvSpPr>
          <p:cNvPr id="9" name="TextBox 9"/>
          <p:cNvSpPr txBox="1"/>
          <p:nvPr/>
        </p:nvSpPr>
        <p:spPr>
          <a:xfrm>
            <a:off x="12733119" y="5076825"/>
            <a:ext cx="5067598" cy="580390"/>
          </a:xfrm>
          <a:prstGeom prst="rect">
            <a:avLst/>
          </a:prstGeom>
        </p:spPr>
        <p:txBody>
          <a:bodyPr lIns="0" tIns="0" rIns="0" bIns="0" rtlCol="0" anchor="t">
            <a:spAutoFit/>
          </a:bodyPr>
          <a:lstStyle/>
          <a:p>
            <a:pPr algn="ctr">
              <a:lnSpc>
                <a:spcPts val="4759"/>
              </a:lnSpc>
            </a:pPr>
            <a:r>
              <a:rPr lang="en-US" sz="3399">
                <a:solidFill>
                  <a:srgbClr val="0CC0DF"/>
                </a:solidFill>
                <a:latin typeface="Canva Sans Bold"/>
              </a:rPr>
              <a:t>CT2 -- BACKEND DECOY</a:t>
            </a:r>
          </a:p>
        </p:txBody>
      </p:sp>
      <p:sp>
        <p:nvSpPr>
          <p:cNvPr id="10" name="TextBox 10"/>
          <p:cNvSpPr txBox="1"/>
          <p:nvPr/>
        </p:nvSpPr>
        <p:spPr>
          <a:xfrm>
            <a:off x="503249" y="6248198"/>
            <a:ext cx="5799358"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LCX</a:t>
            </a:r>
          </a:p>
          <a:p>
            <a:pPr marL="734059" lvl="1" indent="-367030">
              <a:lnSpc>
                <a:spcPts val="4759"/>
              </a:lnSpc>
              <a:buFont typeface="Arial"/>
              <a:buChar char="•"/>
            </a:pPr>
            <a:r>
              <a:rPr lang="en-US" sz="3399">
                <a:solidFill>
                  <a:srgbClr val="FFFFFF"/>
                </a:solidFill>
                <a:latin typeface="Canva Sans"/>
              </a:rPr>
              <a:t>Same network</a:t>
            </a:r>
          </a:p>
          <a:p>
            <a:pPr>
              <a:lnSpc>
                <a:spcPts val="4759"/>
              </a:lnSpc>
            </a:pPr>
            <a:r>
              <a:rPr lang="en-US" sz="3399">
                <a:solidFill>
                  <a:srgbClr val="FFFFFF"/>
                </a:solidFill>
                <a:latin typeface="Canva Sans"/>
              </a:rPr>
              <a:t>Serves as a fake frontend and it is tunneled via SSH</a:t>
            </a:r>
          </a:p>
        </p:txBody>
      </p:sp>
      <p:sp>
        <p:nvSpPr>
          <p:cNvPr id="11" name="TextBox 11"/>
          <p:cNvSpPr txBox="1"/>
          <p:nvPr/>
        </p:nvSpPr>
        <p:spPr>
          <a:xfrm>
            <a:off x="6552042" y="4491153"/>
            <a:ext cx="469099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Uses HonSSH to tunnel between decoy and the honeypot </a:t>
            </a:r>
          </a:p>
        </p:txBody>
      </p:sp>
      <p:sp>
        <p:nvSpPr>
          <p:cNvPr id="12" name="TextBox 12"/>
          <p:cNvSpPr txBox="1"/>
          <p:nvPr/>
        </p:nvSpPr>
        <p:spPr>
          <a:xfrm>
            <a:off x="12733119" y="5734483"/>
            <a:ext cx="531163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LCX</a:t>
            </a:r>
          </a:p>
          <a:p>
            <a:pPr marL="734059" lvl="1" indent="-367030">
              <a:lnSpc>
                <a:spcPts val="4759"/>
              </a:lnSpc>
              <a:buFont typeface="Arial"/>
              <a:buChar char="•"/>
            </a:pPr>
            <a:r>
              <a:rPr lang="en-US" sz="3399">
                <a:solidFill>
                  <a:srgbClr val="FFFFFF"/>
                </a:solidFill>
                <a:latin typeface="Canva Sans"/>
              </a:rPr>
              <a:t>MySQL, Apache Etc</a:t>
            </a:r>
          </a:p>
          <a:p>
            <a:pPr marL="734059" lvl="1" indent="-367030">
              <a:lnSpc>
                <a:spcPts val="4759"/>
              </a:lnSpc>
              <a:buFont typeface="Arial"/>
              <a:buChar char="•"/>
            </a:pPr>
            <a:r>
              <a:rPr lang="en-US" sz="3399">
                <a:solidFill>
                  <a:srgbClr val="FFFFFF"/>
                </a:solidFill>
                <a:latin typeface="Canva Sans"/>
              </a:rPr>
              <a:t>Same network</a:t>
            </a:r>
          </a:p>
          <a:p>
            <a:pPr>
              <a:lnSpc>
                <a:spcPts val="4759"/>
              </a:lnSpc>
            </a:pPr>
            <a:r>
              <a:rPr lang="en-US" sz="3399">
                <a:solidFill>
                  <a:srgbClr val="FFFFFF"/>
                </a:solidFill>
                <a:latin typeface="Canva Sans"/>
              </a:rPr>
              <a:t>Serves as a decoy back end and also tunnels data via SSH</a:t>
            </a:r>
          </a:p>
        </p:txBody>
      </p:sp>
      <p:sp>
        <p:nvSpPr>
          <p:cNvPr id="13" name="AutoShape 13"/>
          <p:cNvSpPr/>
          <p:nvPr/>
        </p:nvSpPr>
        <p:spPr>
          <a:xfrm flipV="1">
            <a:off x="3052257" y="4017818"/>
            <a:ext cx="3946060" cy="1125682"/>
          </a:xfrm>
          <a:prstGeom prst="line">
            <a:avLst/>
          </a:prstGeom>
          <a:ln w="38100" cap="flat">
            <a:solidFill>
              <a:srgbClr val="181712"/>
            </a:solidFill>
            <a:prstDash val="solid"/>
            <a:headEnd type="arrow" w="med" len="sm"/>
            <a:tailEnd type="arrow" w="med" len="sm"/>
          </a:ln>
        </p:spPr>
      </p:sp>
      <p:sp>
        <p:nvSpPr>
          <p:cNvPr id="14" name="AutoShape 14"/>
          <p:cNvSpPr/>
          <p:nvPr/>
        </p:nvSpPr>
        <p:spPr>
          <a:xfrm>
            <a:off x="10588944" y="4017818"/>
            <a:ext cx="4677973" cy="1125682"/>
          </a:xfrm>
          <a:prstGeom prst="line">
            <a:avLst/>
          </a:prstGeom>
          <a:ln w="38100" cap="flat">
            <a:solidFill>
              <a:srgbClr val="1B1617"/>
            </a:solidFill>
            <a:prstDash val="solid"/>
            <a:headEnd type="arrow" w="med" len="sm"/>
            <a:tailEnd type="arrow" w="med"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918339" y="0"/>
            <a:ext cx="14451322" cy="10287000"/>
          </a:xfrm>
          <a:custGeom>
            <a:avLst/>
            <a:gdLst/>
            <a:ahLst/>
            <a:cxnLst/>
            <a:rect l="l" t="t" r="r" b="b"/>
            <a:pathLst>
              <a:path w="14451322" h="10287000">
                <a:moveTo>
                  <a:pt x="0" y="0"/>
                </a:moveTo>
                <a:lnTo>
                  <a:pt x="14451322" y="0"/>
                </a:lnTo>
                <a:lnTo>
                  <a:pt x="14451322" y="10287000"/>
                </a:lnTo>
                <a:lnTo>
                  <a:pt x="0" y="10287000"/>
                </a:lnTo>
                <a:lnTo>
                  <a:pt x="0" y="0"/>
                </a:lnTo>
                <a:close/>
              </a:path>
            </a:pathLst>
          </a:custGeom>
          <a:blipFill>
            <a:blip r:embed="rId2"/>
            <a:stretch>
              <a:fillRect/>
            </a:stretch>
          </a:blipFill>
        </p:spPr>
      </p:sp>
      <p:sp>
        <p:nvSpPr>
          <p:cNvPr id="6" name="Freeform 6"/>
          <p:cNvSpPr/>
          <p:nvPr/>
        </p:nvSpPr>
        <p:spPr>
          <a:xfrm>
            <a:off x="6735144" y="6954622"/>
            <a:ext cx="1997804" cy="911441"/>
          </a:xfrm>
          <a:custGeom>
            <a:avLst/>
            <a:gdLst/>
            <a:ahLst/>
            <a:cxnLst/>
            <a:rect l="l" t="t" r="r" b="b"/>
            <a:pathLst>
              <a:path w="1997804" h="911441">
                <a:moveTo>
                  <a:pt x="0" y="0"/>
                </a:moveTo>
                <a:lnTo>
                  <a:pt x="1997804" y="0"/>
                </a:lnTo>
                <a:lnTo>
                  <a:pt x="1997804" y="911440"/>
                </a:lnTo>
                <a:lnTo>
                  <a:pt x="0" y="911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87430" y="582419"/>
            <a:ext cx="12760407" cy="3532813"/>
            <a:chOff x="0" y="0"/>
            <a:chExt cx="17013877" cy="4710418"/>
          </a:xfrm>
        </p:grpSpPr>
        <p:sp>
          <p:nvSpPr>
            <p:cNvPr id="6" name="TextBox 6"/>
            <p:cNvSpPr txBox="1"/>
            <p:nvPr/>
          </p:nvSpPr>
          <p:spPr>
            <a:xfrm>
              <a:off x="0" y="1163943"/>
              <a:ext cx="17013877" cy="3546475"/>
            </a:xfrm>
            <a:prstGeom prst="rect">
              <a:avLst/>
            </a:prstGeom>
          </p:spPr>
          <p:txBody>
            <a:bodyPr lIns="0" tIns="0" rIns="0" bIns="0" rtlCol="0" anchor="t">
              <a:spAutoFit/>
            </a:bodyPr>
            <a:lstStyle/>
            <a:p>
              <a:pPr>
                <a:lnSpc>
                  <a:spcPts val="10560"/>
                </a:lnSpc>
              </a:pPr>
              <a:r>
                <a:rPr lang="en-US" sz="8800">
                  <a:solidFill>
                    <a:srgbClr val="000000"/>
                  </a:solidFill>
                  <a:latin typeface="DM Sans Bold"/>
                </a:rPr>
                <a:t>INTERNSHIP REPORT </a:t>
              </a:r>
              <a:r>
                <a:rPr lang="en-US" sz="8800">
                  <a:solidFill>
                    <a:srgbClr val="FFFFFF"/>
                  </a:solidFill>
                  <a:latin typeface="DM Sans Bold"/>
                </a:rPr>
                <a:t>PLAN </a:t>
              </a:r>
            </a:p>
          </p:txBody>
        </p:sp>
        <p:sp>
          <p:nvSpPr>
            <p:cNvPr id="7" name="TextBox 7"/>
            <p:cNvSpPr txBox="1"/>
            <p:nvPr/>
          </p:nvSpPr>
          <p:spPr>
            <a:xfrm>
              <a:off x="0" y="-47625"/>
              <a:ext cx="17013877" cy="525145"/>
            </a:xfrm>
            <a:prstGeom prst="rect">
              <a:avLst/>
            </a:prstGeom>
          </p:spPr>
          <p:txBody>
            <a:bodyPr lIns="0" tIns="0" rIns="0" bIns="0" rtlCol="0" anchor="t">
              <a:spAutoFit/>
            </a:bodyPr>
            <a:lstStyle/>
            <a:p>
              <a:pPr>
                <a:lnSpc>
                  <a:spcPts val="3359"/>
                </a:lnSpc>
              </a:pPr>
              <a:r>
                <a:rPr lang="en-US" sz="2400" spc="62">
                  <a:solidFill>
                    <a:srgbClr val="000000"/>
                  </a:solidFill>
                  <a:latin typeface="DM Sans"/>
                </a:rPr>
                <a:t>MITRE ENGAGE AND IMPLEMENTATION OF AFFECT GOAL USING HONEYPOTS</a:t>
              </a:r>
            </a:p>
          </p:txBody>
        </p:sp>
      </p:grpSp>
      <p:sp>
        <p:nvSpPr>
          <p:cNvPr id="8" name="TextBox 8"/>
          <p:cNvSpPr txBox="1"/>
          <p:nvPr/>
        </p:nvSpPr>
        <p:spPr>
          <a:xfrm>
            <a:off x="4869492" y="5067300"/>
            <a:ext cx="9695111"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1: Orientation and Goal Selection</a:t>
            </a:r>
          </a:p>
        </p:txBody>
      </p:sp>
      <p:sp>
        <p:nvSpPr>
          <p:cNvPr id="9" name="TextBox 9"/>
          <p:cNvSpPr txBox="1"/>
          <p:nvPr/>
        </p:nvSpPr>
        <p:spPr>
          <a:xfrm>
            <a:off x="4869492" y="6489986"/>
            <a:ext cx="7660481"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2: Proposal and Planning</a:t>
            </a:r>
          </a:p>
        </p:txBody>
      </p:sp>
      <p:sp>
        <p:nvSpPr>
          <p:cNvPr id="10" name="TextBox 10"/>
          <p:cNvSpPr txBox="1"/>
          <p:nvPr/>
        </p:nvSpPr>
        <p:spPr>
          <a:xfrm>
            <a:off x="4869492" y="7914925"/>
            <a:ext cx="11118205"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3: Implementation and Documentation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35349"/>
            <a:ext cx="18288000" cy="9816301"/>
          </a:xfrm>
          <a:custGeom>
            <a:avLst/>
            <a:gdLst/>
            <a:ahLst/>
            <a:cxnLst/>
            <a:rect l="l" t="t" r="r" b="b"/>
            <a:pathLst>
              <a:path w="18288000" h="9816301">
                <a:moveTo>
                  <a:pt x="0" y="0"/>
                </a:moveTo>
                <a:lnTo>
                  <a:pt x="18288000" y="0"/>
                </a:lnTo>
                <a:lnTo>
                  <a:pt x="18288000" y="9816302"/>
                </a:lnTo>
                <a:lnTo>
                  <a:pt x="0" y="9816302"/>
                </a:lnTo>
                <a:lnTo>
                  <a:pt x="0" y="0"/>
                </a:lnTo>
                <a:close/>
              </a:path>
            </a:pathLst>
          </a:custGeom>
          <a:blipFill>
            <a:blip r:embed="rId2"/>
            <a:stretch>
              <a:fillRect t="-4795"/>
            </a:stretch>
          </a:blipFill>
        </p:spPr>
      </p:sp>
      <p:sp>
        <p:nvSpPr>
          <p:cNvPr id="6" name="Freeform 6"/>
          <p:cNvSpPr/>
          <p:nvPr/>
        </p:nvSpPr>
        <p:spPr>
          <a:xfrm>
            <a:off x="8993689" y="2179597"/>
            <a:ext cx="1997804" cy="911441"/>
          </a:xfrm>
          <a:custGeom>
            <a:avLst/>
            <a:gdLst/>
            <a:ahLst/>
            <a:cxnLst/>
            <a:rect l="l" t="t" r="r" b="b"/>
            <a:pathLst>
              <a:path w="1997804" h="911441">
                <a:moveTo>
                  <a:pt x="0" y="0"/>
                </a:moveTo>
                <a:lnTo>
                  <a:pt x="1997804" y="0"/>
                </a:lnTo>
                <a:lnTo>
                  <a:pt x="1997804" y="911440"/>
                </a:lnTo>
                <a:lnTo>
                  <a:pt x="0" y="91144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
        <p:nvSpPr>
          <p:cNvPr id="7" name="Freeform 7"/>
          <p:cNvSpPr/>
          <p:nvPr/>
        </p:nvSpPr>
        <p:spPr>
          <a:xfrm>
            <a:off x="3240589" y="4444815"/>
            <a:ext cx="1997804" cy="911441"/>
          </a:xfrm>
          <a:custGeom>
            <a:avLst/>
            <a:gdLst/>
            <a:ahLst/>
            <a:cxnLst/>
            <a:rect l="l" t="t" r="r" b="b"/>
            <a:pathLst>
              <a:path w="1997804" h="911441">
                <a:moveTo>
                  <a:pt x="0" y="0"/>
                </a:moveTo>
                <a:lnTo>
                  <a:pt x="1997804" y="0"/>
                </a:lnTo>
                <a:lnTo>
                  <a:pt x="1997804" y="911440"/>
                </a:lnTo>
                <a:lnTo>
                  <a:pt x="0" y="91144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20908"/>
            <a:ext cx="18288000" cy="9845183"/>
          </a:xfrm>
          <a:custGeom>
            <a:avLst/>
            <a:gdLst/>
            <a:ahLst/>
            <a:cxnLst/>
            <a:rect l="l" t="t" r="r" b="b"/>
            <a:pathLst>
              <a:path w="18288000" h="9845183">
                <a:moveTo>
                  <a:pt x="0" y="0"/>
                </a:moveTo>
                <a:lnTo>
                  <a:pt x="18288000" y="0"/>
                </a:lnTo>
                <a:lnTo>
                  <a:pt x="18288000" y="9845184"/>
                </a:lnTo>
                <a:lnTo>
                  <a:pt x="0" y="9845184"/>
                </a:lnTo>
                <a:lnTo>
                  <a:pt x="0" y="0"/>
                </a:lnTo>
                <a:close/>
              </a:path>
            </a:pathLst>
          </a:custGeom>
          <a:blipFill>
            <a:blip r:embed="rId2"/>
            <a:stretch>
              <a:fillRect/>
            </a:stretch>
          </a:blipFill>
        </p:spPr>
      </p:sp>
      <p:sp>
        <p:nvSpPr>
          <p:cNvPr id="6" name="Freeform 6"/>
          <p:cNvSpPr/>
          <p:nvPr/>
        </p:nvSpPr>
        <p:spPr>
          <a:xfrm rot="-5400000">
            <a:off x="-531780" y="1705454"/>
            <a:ext cx="3335084" cy="1521536"/>
          </a:xfrm>
          <a:custGeom>
            <a:avLst/>
            <a:gdLst/>
            <a:ahLst/>
            <a:cxnLst/>
            <a:rect l="l" t="t" r="r" b="b"/>
            <a:pathLst>
              <a:path w="3335084" h="1521536">
                <a:moveTo>
                  <a:pt x="0" y="0"/>
                </a:moveTo>
                <a:lnTo>
                  <a:pt x="3335084" y="0"/>
                </a:lnTo>
                <a:lnTo>
                  <a:pt x="3335084" y="1521537"/>
                </a:lnTo>
                <a:lnTo>
                  <a:pt x="0" y="152153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
        <p:nvSpPr>
          <p:cNvPr id="7" name="Freeform 7"/>
          <p:cNvSpPr/>
          <p:nvPr/>
        </p:nvSpPr>
        <p:spPr>
          <a:xfrm>
            <a:off x="8988136" y="5022273"/>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49301" y="0"/>
            <a:ext cx="17789398" cy="10287000"/>
          </a:xfrm>
          <a:custGeom>
            <a:avLst/>
            <a:gdLst/>
            <a:ahLst/>
            <a:cxnLst/>
            <a:rect l="l" t="t" r="r" b="b"/>
            <a:pathLst>
              <a:path w="17789398" h="10287000">
                <a:moveTo>
                  <a:pt x="0" y="0"/>
                </a:moveTo>
                <a:lnTo>
                  <a:pt x="17789398" y="0"/>
                </a:lnTo>
                <a:lnTo>
                  <a:pt x="17789398" y="10287000"/>
                </a:lnTo>
                <a:lnTo>
                  <a:pt x="0" y="10287000"/>
                </a:lnTo>
                <a:lnTo>
                  <a:pt x="0" y="0"/>
                </a:lnTo>
                <a:close/>
              </a:path>
            </a:pathLst>
          </a:custGeom>
          <a:blipFill>
            <a:blip r:embed="rId2"/>
            <a:stretch>
              <a:fillRect/>
            </a:stretch>
          </a:blipFill>
        </p:spPr>
      </p:sp>
      <p:sp>
        <p:nvSpPr>
          <p:cNvPr id="6" name="Freeform 6"/>
          <p:cNvSpPr/>
          <p:nvPr/>
        </p:nvSpPr>
        <p:spPr>
          <a:xfrm>
            <a:off x="11100955" y="2441864"/>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77347" y="0"/>
            <a:ext cx="17933306" cy="10230609"/>
          </a:xfrm>
          <a:custGeom>
            <a:avLst/>
            <a:gdLst/>
            <a:ahLst/>
            <a:cxnLst/>
            <a:rect l="l" t="t" r="r" b="b"/>
            <a:pathLst>
              <a:path w="17933306" h="10230609">
                <a:moveTo>
                  <a:pt x="0" y="0"/>
                </a:moveTo>
                <a:lnTo>
                  <a:pt x="17933306" y="0"/>
                </a:lnTo>
                <a:lnTo>
                  <a:pt x="17933306" y="10230609"/>
                </a:lnTo>
                <a:lnTo>
                  <a:pt x="0" y="10230609"/>
                </a:lnTo>
                <a:lnTo>
                  <a:pt x="0" y="0"/>
                </a:lnTo>
                <a:close/>
              </a:path>
            </a:pathLst>
          </a:custGeom>
          <a:blipFill>
            <a:blip r:embed="rId2"/>
            <a:stretch>
              <a:fillRect/>
            </a:stretch>
          </a:blipFill>
        </p:spPr>
      </p:sp>
      <p:sp>
        <p:nvSpPr>
          <p:cNvPr id="6" name="Freeform 6"/>
          <p:cNvSpPr/>
          <p:nvPr/>
        </p:nvSpPr>
        <p:spPr>
          <a:xfrm>
            <a:off x="11187545" y="2424545"/>
            <a:ext cx="1725050" cy="787004"/>
          </a:xfrm>
          <a:custGeom>
            <a:avLst/>
            <a:gdLst/>
            <a:ahLst/>
            <a:cxnLst/>
            <a:rect l="l" t="t" r="r" b="b"/>
            <a:pathLst>
              <a:path w="1725050" h="787004">
                <a:moveTo>
                  <a:pt x="0" y="0"/>
                </a:moveTo>
                <a:lnTo>
                  <a:pt x="1725050" y="0"/>
                </a:lnTo>
                <a:lnTo>
                  <a:pt x="1725050" y="787005"/>
                </a:lnTo>
                <a:lnTo>
                  <a:pt x="0" y="787005"/>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84035" y="0"/>
            <a:ext cx="16919931" cy="10287000"/>
          </a:xfrm>
          <a:custGeom>
            <a:avLst/>
            <a:gdLst/>
            <a:ahLst/>
            <a:cxnLst/>
            <a:rect l="l" t="t" r="r" b="b"/>
            <a:pathLst>
              <a:path w="16919931" h="10287000">
                <a:moveTo>
                  <a:pt x="0" y="0"/>
                </a:moveTo>
                <a:lnTo>
                  <a:pt x="16919930" y="0"/>
                </a:lnTo>
                <a:lnTo>
                  <a:pt x="16919930" y="10287000"/>
                </a:lnTo>
                <a:lnTo>
                  <a:pt x="0" y="10287000"/>
                </a:lnTo>
                <a:lnTo>
                  <a:pt x="0" y="0"/>
                </a:lnTo>
                <a:close/>
              </a:path>
            </a:pathLst>
          </a:custGeom>
          <a:blipFill>
            <a:blip r:embed="rId2"/>
            <a:stretch>
              <a:fillRect/>
            </a:stretch>
          </a:blipFill>
        </p:spPr>
      </p:sp>
      <p:sp>
        <p:nvSpPr>
          <p:cNvPr id="6" name="Freeform 6"/>
          <p:cNvSpPr/>
          <p:nvPr/>
        </p:nvSpPr>
        <p:spPr>
          <a:xfrm>
            <a:off x="10616045" y="2300824"/>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50723"/>
            <a:chOff x="0" y="0"/>
            <a:chExt cx="4816593" cy="750808"/>
          </a:xfrm>
        </p:grpSpPr>
        <p:sp>
          <p:nvSpPr>
            <p:cNvPr id="3" name="Freeform 3"/>
            <p:cNvSpPr/>
            <p:nvPr/>
          </p:nvSpPr>
          <p:spPr>
            <a:xfrm>
              <a:off x="0" y="0"/>
              <a:ext cx="4816592" cy="750808"/>
            </a:xfrm>
            <a:custGeom>
              <a:avLst/>
              <a:gdLst/>
              <a:ahLst/>
              <a:cxnLst/>
              <a:rect l="l" t="t" r="r" b="b"/>
              <a:pathLst>
                <a:path w="4816592" h="750808">
                  <a:moveTo>
                    <a:pt x="0" y="0"/>
                  </a:moveTo>
                  <a:lnTo>
                    <a:pt x="4816592" y="0"/>
                  </a:lnTo>
                  <a:lnTo>
                    <a:pt x="4816592" y="750808"/>
                  </a:lnTo>
                  <a:lnTo>
                    <a:pt x="0" y="7508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207781" y="655568"/>
            <a:ext cx="13610860" cy="1377662"/>
          </a:xfrm>
          <a:prstGeom prst="rect">
            <a:avLst/>
          </a:prstGeom>
        </p:spPr>
        <p:txBody>
          <a:bodyPr lIns="0" tIns="0" rIns="0" bIns="0" rtlCol="0" anchor="t">
            <a:spAutoFit/>
          </a:bodyPr>
          <a:lstStyle/>
          <a:p>
            <a:pPr>
              <a:lnSpc>
                <a:spcPts val="11215"/>
              </a:lnSpc>
            </a:pPr>
            <a:r>
              <a:rPr lang="en-US" sz="8011">
                <a:solidFill>
                  <a:srgbClr val="000000"/>
                </a:solidFill>
                <a:latin typeface="DM Sans Bold"/>
              </a:rPr>
              <a:t>HonSSH installation</a:t>
            </a:r>
          </a:p>
        </p:txBody>
      </p:sp>
      <p:sp>
        <p:nvSpPr>
          <p:cNvPr id="6" name="TextBox 6"/>
          <p:cNvSpPr txBox="1"/>
          <p:nvPr/>
        </p:nvSpPr>
        <p:spPr>
          <a:xfrm>
            <a:off x="363874" y="4181932"/>
            <a:ext cx="6819602" cy="580390"/>
          </a:xfrm>
          <a:prstGeom prst="rect">
            <a:avLst/>
          </a:prstGeom>
        </p:spPr>
        <p:txBody>
          <a:bodyPr lIns="0" tIns="0" rIns="0" bIns="0" rtlCol="0" anchor="t">
            <a:spAutoFit/>
          </a:bodyPr>
          <a:lstStyle/>
          <a:p>
            <a:pPr>
              <a:lnSpc>
                <a:spcPts val="4759"/>
              </a:lnSpc>
            </a:pPr>
            <a:r>
              <a:rPr lang="en-US" sz="3399" dirty="0">
                <a:solidFill>
                  <a:srgbClr val="FFFFFF"/>
                </a:solidFill>
                <a:latin typeface="Canva Sans"/>
              </a:rPr>
              <a:t>https://</a:t>
            </a:r>
            <a:r>
              <a:rPr lang="en-US" sz="3399" dirty="0" err="1">
                <a:solidFill>
                  <a:srgbClr val="FFFFFF"/>
                </a:solidFill>
                <a:latin typeface="Canva Sans"/>
              </a:rPr>
              <a:t>github.com</a:t>
            </a:r>
            <a:r>
              <a:rPr lang="en-US" sz="3399" dirty="0">
                <a:solidFill>
                  <a:srgbClr val="FFFFFF"/>
                </a:solidFill>
                <a:latin typeface="Canva Sans"/>
              </a:rPr>
              <a:t>/</a:t>
            </a:r>
            <a:r>
              <a:rPr lang="en-US" sz="3399" dirty="0" err="1">
                <a:solidFill>
                  <a:srgbClr val="FFFFFF"/>
                </a:solidFill>
                <a:latin typeface="Canva Sans"/>
              </a:rPr>
              <a:t>tnich</a:t>
            </a:r>
            <a:r>
              <a:rPr lang="en-US" sz="3399" dirty="0">
                <a:solidFill>
                  <a:srgbClr val="FFFFFF"/>
                </a:solidFill>
                <a:latin typeface="Canva Sans"/>
              </a:rPr>
              <a:t>/</a:t>
            </a:r>
            <a:r>
              <a:rPr lang="en-US" sz="3399" dirty="0" err="1">
                <a:solidFill>
                  <a:srgbClr val="FFFFFF"/>
                </a:solidFill>
                <a:latin typeface="Canva Sans"/>
              </a:rPr>
              <a:t>honsh</a:t>
            </a:r>
            <a:endParaRPr lang="en-US" sz="3399" dirty="0">
              <a:solidFill>
                <a:srgbClr val="FFFFFF"/>
              </a:solidFill>
              <a:latin typeface="Canva Sans"/>
            </a:endParaRPr>
          </a:p>
        </p:txBody>
      </p:sp>
      <p:sp>
        <p:nvSpPr>
          <p:cNvPr id="7" name="TextBox 7"/>
          <p:cNvSpPr txBox="1"/>
          <p:nvPr/>
        </p:nvSpPr>
        <p:spPr>
          <a:xfrm>
            <a:off x="363874" y="3374327"/>
            <a:ext cx="7454422" cy="574196"/>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Git Clone into the following Repo</a:t>
            </a:r>
          </a:p>
        </p:txBody>
      </p:sp>
      <p:sp>
        <p:nvSpPr>
          <p:cNvPr id="8" name="TextBox 8"/>
          <p:cNvSpPr txBox="1"/>
          <p:nvPr/>
        </p:nvSpPr>
        <p:spPr>
          <a:xfrm>
            <a:off x="363874" y="8303056"/>
            <a:ext cx="7454422" cy="1180465"/>
          </a:xfrm>
          <a:prstGeom prst="rect">
            <a:avLst/>
          </a:prstGeom>
        </p:spPr>
        <p:txBody>
          <a:bodyPr lIns="0" tIns="0" rIns="0" bIns="0" rtlCol="0" anchor="t">
            <a:spAutoFit/>
          </a:bodyPr>
          <a:lstStyle/>
          <a:p>
            <a:pPr>
              <a:lnSpc>
                <a:spcPts val="4759"/>
              </a:lnSpc>
            </a:pPr>
            <a:r>
              <a:rPr lang="en-US" sz="3399" dirty="0">
                <a:solidFill>
                  <a:srgbClr val="FFFFFF"/>
                </a:solidFill>
                <a:latin typeface="Canva Sans"/>
              </a:rPr>
              <a:t>Edit the “</a:t>
            </a:r>
            <a:r>
              <a:rPr lang="en-US" sz="3399" dirty="0" err="1">
                <a:solidFill>
                  <a:srgbClr val="FFFFFF"/>
                </a:solidFill>
                <a:latin typeface="Canva Sans"/>
              </a:rPr>
              <a:t>honssh.cfg.default</a:t>
            </a:r>
            <a:r>
              <a:rPr lang="en-US" sz="3399" dirty="0">
                <a:solidFill>
                  <a:srgbClr val="FFFFFF"/>
                </a:solidFill>
                <a:latin typeface="Canva Sans"/>
              </a:rPr>
              <a:t>” file in the </a:t>
            </a:r>
            <a:r>
              <a:rPr lang="en-US" sz="3399" dirty="0" err="1">
                <a:solidFill>
                  <a:srgbClr val="FFFFFF"/>
                </a:solidFill>
                <a:latin typeface="Canva Sans"/>
              </a:rPr>
              <a:t>direcory</a:t>
            </a:r>
            <a:r>
              <a:rPr lang="en-US" sz="3399" dirty="0">
                <a:solidFill>
                  <a:srgbClr val="FFFFFF"/>
                </a:solidFill>
                <a:latin typeface="Canva Sans"/>
              </a:rPr>
              <a:t> with suitable values</a:t>
            </a:r>
          </a:p>
        </p:txBody>
      </p:sp>
      <p:sp>
        <p:nvSpPr>
          <p:cNvPr id="9" name="TextBox 9"/>
          <p:cNvSpPr txBox="1"/>
          <p:nvPr/>
        </p:nvSpPr>
        <p:spPr>
          <a:xfrm>
            <a:off x="370064" y="7510689"/>
            <a:ext cx="6527811" cy="580390"/>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cd into the Directory:</a:t>
            </a:r>
          </a:p>
        </p:txBody>
      </p:sp>
      <p:pic>
        <p:nvPicPr>
          <p:cNvPr id="1026" name="Picture 2">
            <a:extLst>
              <a:ext uri="{FF2B5EF4-FFF2-40B4-BE49-F238E27FC236}">
                <a16:creationId xmlns:a16="http://schemas.microsoft.com/office/drawing/2014/main" id="{505E3D09-C866-EA54-F02F-70EB9C56F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211" y="3335064"/>
            <a:ext cx="9933327" cy="6653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633554"/>
            <a:chOff x="0" y="0"/>
            <a:chExt cx="4816593" cy="956986"/>
          </a:xfrm>
        </p:grpSpPr>
        <p:sp>
          <p:nvSpPr>
            <p:cNvPr id="3" name="Freeform 3"/>
            <p:cNvSpPr/>
            <p:nvPr/>
          </p:nvSpPr>
          <p:spPr>
            <a:xfrm>
              <a:off x="0" y="0"/>
              <a:ext cx="4816592" cy="956985"/>
            </a:xfrm>
            <a:custGeom>
              <a:avLst/>
              <a:gdLst/>
              <a:ahLst/>
              <a:cxnLst/>
              <a:rect l="l" t="t" r="r" b="b"/>
              <a:pathLst>
                <a:path w="4816592" h="956985">
                  <a:moveTo>
                    <a:pt x="0" y="0"/>
                  </a:moveTo>
                  <a:lnTo>
                    <a:pt x="4816592" y="0"/>
                  </a:lnTo>
                  <a:lnTo>
                    <a:pt x="4816592" y="956985"/>
                  </a:lnTo>
                  <a:lnTo>
                    <a:pt x="0" y="956985"/>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0"/>
            <a:ext cx="7511323" cy="10287000"/>
          </a:xfrm>
          <a:custGeom>
            <a:avLst/>
            <a:gdLst/>
            <a:ahLst/>
            <a:cxnLst/>
            <a:rect l="l" t="t" r="r" b="b"/>
            <a:pathLst>
              <a:path w="7511323" h="10287000">
                <a:moveTo>
                  <a:pt x="0" y="0"/>
                </a:moveTo>
                <a:lnTo>
                  <a:pt x="7511323" y="0"/>
                </a:lnTo>
                <a:lnTo>
                  <a:pt x="7511323" y="10287000"/>
                </a:lnTo>
                <a:lnTo>
                  <a:pt x="0" y="10287000"/>
                </a:lnTo>
                <a:lnTo>
                  <a:pt x="0" y="0"/>
                </a:lnTo>
                <a:close/>
              </a:path>
            </a:pathLst>
          </a:custGeom>
          <a:blipFill>
            <a:blip r:embed="rId2"/>
            <a:stretch>
              <a:fillRect/>
            </a:stretch>
          </a:blipFill>
        </p:spPr>
      </p:sp>
      <p:sp>
        <p:nvSpPr>
          <p:cNvPr id="6" name="Freeform 6"/>
          <p:cNvSpPr/>
          <p:nvPr/>
        </p:nvSpPr>
        <p:spPr>
          <a:xfrm>
            <a:off x="1878628" y="2111186"/>
            <a:ext cx="3287111" cy="1004063"/>
          </a:xfrm>
          <a:custGeom>
            <a:avLst/>
            <a:gdLst/>
            <a:ahLst/>
            <a:cxnLst/>
            <a:rect l="l" t="t" r="r" b="b"/>
            <a:pathLst>
              <a:path w="3287111" h="1004063">
                <a:moveTo>
                  <a:pt x="0" y="0"/>
                </a:moveTo>
                <a:lnTo>
                  <a:pt x="3287111" y="0"/>
                </a:lnTo>
                <a:lnTo>
                  <a:pt x="3287111" y="1004063"/>
                </a:lnTo>
                <a:lnTo>
                  <a:pt x="0" y="10040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ysDot"/>
            <a:miter/>
          </a:ln>
        </p:spPr>
      </p:sp>
      <p:sp>
        <p:nvSpPr>
          <p:cNvPr id="7" name="Freeform 7"/>
          <p:cNvSpPr/>
          <p:nvPr/>
        </p:nvSpPr>
        <p:spPr>
          <a:xfrm>
            <a:off x="2112106" y="5276950"/>
            <a:ext cx="3287111" cy="1004063"/>
          </a:xfrm>
          <a:custGeom>
            <a:avLst/>
            <a:gdLst/>
            <a:ahLst/>
            <a:cxnLst/>
            <a:rect l="l" t="t" r="r" b="b"/>
            <a:pathLst>
              <a:path w="3287111" h="1004063">
                <a:moveTo>
                  <a:pt x="0" y="0"/>
                </a:moveTo>
                <a:lnTo>
                  <a:pt x="3287111" y="0"/>
                </a:lnTo>
                <a:lnTo>
                  <a:pt x="3287111" y="1004063"/>
                </a:lnTo>
                <a:lnTo>
                  <a:pt x="0" y="100406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ysDot"/>
            <a:miter/>
          </a:ln>
        </p:spPr>
      </p:sp>
      <p:sp>
        <p:nvSpPr>
          <p:cNvPr id="8" name="Freeform 8"/>
          <p:cNvSpPr/>
          <p:nvPr/>
        </p:nvSpPr>
        <p:spPr>
          <a:xfrm>
            <a:off x="3057086" y="7031320"/>
            <a:ext cx="7315200" cy="1835450"/>
          </a:xfrm>
          <a:custGeom>
            <a:avLst/>
            <a:gdLst/>
            <a:ahLst/>
            <a:cxnLst/>
            <a:rect l="l" t="t" r="r" b="b"/>
            <a:pathLst>
              <a:path w="7315200" h="1835450">
                <a:moveTo>
                  <a:pt x="0" y="0"/>
                </a:moveTo>
                <a:lnTo>
                  <a:pt x="7315200" y="0"/>
                </a:lnTo>
                <a:lnTo>
                  <a:pt x="7315200" y="1835451"/>
                </a:lnTo>
                <a:lnTo>
                  <a:pt x="0" y="1835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816541" y="7204502"/>
            <a:ext cx="2124173" cy="969093"/>
          </a:xfrm>
          <a:custGeom>
            <a:avLst/>
            <a:gdLst/>
            <a:ahLst/>
            <a:cxnLst/>
            <a:rect l="l" t="t" r="r" b="b"/>
            <a:pathLst>
              <a:path w="2124173" h="969093">
                <a:moveTo>
                  <a:pt x="0" y="0"/>
                </a:moveTo>
                <a:lnTo>
                  <a:pt x="2124173" y="0"/>
                </a:lnTo>
                <a:lnTo>
                  <a:pt x="2124173" y="969093"/>
                </a:lnTo>
                <a:lnTo>
                  <a:pt x="0" y="9690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w="38100" cap="sq">
            <a:solidFill>
              <a:srgbClr val="FF3131"/>
            </a:solidFill>
            <a:prstDash val="lgDash"/>
            <a:miter/>
          </a:ln>
        </p:spPr>
      </p:sp>
      <p:sp>
        <p:nvSpPr>
          <p:cNvPr id="10" name="TextBox 10"/>
          <p:cNvSpPr txBox="1"/>
          <p:nvPr/>
        </p:nvSpPr>
        <p:spPr>
          <a:xfrm>
            <a:off x="5399217" y="2044511"/>
            <a:ext cx="13609290" cy="580390"/>
          </a:xfrm>
          <a:prstGeom prst="rect">
            <a:avLst/>
          </a:prstGeom>
        </p:spPr>
        <p:txBody>
          <a:bodyPr lIns="0" tIns="0" rIns="0" bIns="0" rtlCol="0" anchor="t">
            <a:spAutoFit/>
          </a:bodyPr>
          <a:lstStyle/>
          <a:p>
            <a:pPr>
              <a:lnSpc>
                <a:spcPts val="4759"/>
              </a:lnSpc>
            </a:pPr>
            <a:r>
              <a:rPr lang="en-US" sz="3399">
                <a:solidFill>
                  <a:srgbClr val="000000"/>
                </a:solidFill>
                <a:latin typeface="Canva Sans"/>
              </a:rPr>
              <a:t>SSH Incoming Address     // usually 0.0.0.0 for every address          </a:t>
            </a:r>
          </a:p>
        </p:txBody>
      </p:sp>
      <p:sp>
        <p:nvSpPr>
          <p:cNvPr id="11" name="TextBox 11"/>
          <p:cNvSpPr txBox="1"/>
          <p:nvPr/>
        </p:nvSpPr>
        <p:spPr>
          <a:xfrm>
            <a:off x="5516680" y="5455449"/>
            <a:ext cx="7940440" cy="1180465"/>
          </a:xfrm>
          <a:prstGeom prst="rect">
            <a:avLst/>
          </a:prstGeom>
        </p:spPr>
        <p:txBody>
          <a:bodyPr lIns="0" tIns="0" rIns="0" bIns="0" rtlCol="0" anchor="t">
            <a:spAutoFit/>
          </a:bodyPr>
          <a:lstStyle/>
          <a:p>
            <a:pPr>
              <a:lnSpc>
                <a:spcPts val="4759"/>
              </a:lnSpc>
            </a:pPr>
            <a:r>
              <a:rPr lang="en-US" sz="3399">
                <a:solidFill>
                  <a:srgbClr val="000000"/>
                </a:solidFill>
                <a:latin typeface="Canva Sans"/>
              </a:rPr>
              <a:t>Destination of the Data packets to be sent i.e Analysis and Logging VM</a:t>
            </a:r>
          </a:p>
        </p:txBody>
      </p:sp>
      <p:sp>
        <p:nvSpPr>
          <p:cNvPr id="12" name="TextBox 12"/>
          <p:cNvSpPr txBox="1"/>
          <p:nvPr/>
        </p:nvSpPr>
        <p:spPr>
          <a:xfrm>
            <a:off x="10639398" y="7550025"/>
            <a:ext cx="6156668" cy="1180465"/>
          </a:xfrm>
          <a:prstGeom prst="rect">
            <a:avLst/>
          </a:prstGeom>
        </p:spPr>
        <p:txBody>
          <a:bodyPr lIns="0" tIns="0" rIns="0" bIns="0" rtlCol="0" anchor="t">
            <a:spAutoFit/>
          </a:bodyPr>
          <a:lstStyle/>
          <a:p>
            <a:pPr>
              <a:lnSpc>
                <a:spcPts val="4759"/>
              </a:lnSpc>
            </a:pPr>
            <a:r>
              <a:rPr lang="en-US" sz="3399">
                <a:solidFill>
                  <a:srgbClr val="000000"/>
                </a:solidFill>
                <a:latin typeface="Canva Sans"/>
              </a:rPr>
              <a:t>Keygens are generated during the execution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06136"/>
            <a:ext cx="18288000" cy="3633554"/>
            <a:chOff x="0" y="0"/>
            <a:chExt cx="4816593" cy="956986"/>
          </a:xfrm>
        </p:grpSpPr>
        <p:sp>
          <p:nvSpPr>
            <p:cNvPr id="3" name="Freeform 3"/>
            <p:cNvSpPr/>
            <p:nvPr/>
          </p:nvSpPr>
          <p:spPr>
            <a:xfrm>
              <a:off x="0" y="0"/>
              <a:ext cx="4816592" cy="956985"/>
            </a:xfrm>
            <a:custGeom>
              <a:avLst/>
              <a:gdLst/>
              <a:ahLst/>
              <a:cxnLst/>
              <a:rect l="l" t="t" r="r" b="b"/>
              <a:pathLst>
                <a:path w="4816592" h="956985">
                  <a:moveTo>
                    <a:pt x="0" y="0"/>
                  </a:moveTo>
                  <a:lnTo>
                    <a:pt x="4816592" y="0"/>
                  </a:lnTo>
                  <a:lnTo>
                    <a:pt x="4816592" y="956985"/>
                  </a:lnTo>
                  <a:lnTo>
                    <a:pt x="0" y="956985"/>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769914" y="0"/>
            <a:ext cx="15059898" cy="10287000"/>
          </a:xfrm>
          <a:custGeom>
            <a:avLst/>
            <a:gdLst/>
            <a:ahLst/>
            <a:cxnLst/>
            <a:rect l="l" t="t" r="r" b="b"/>
            <a:pathLst>
              <a:path w="15059898" h="10287000">
                <a:moveTo>
                  <a:pt x="0" y="0"/>
                </a:moveTo>
                <a:lnTo>
                  <a:pt x="15059899" y="0"/>
                </a:lnTo>
                <a:lnTo>
                  <a:pt x="15059899" y="10287000"/>
                </a:lnTo>
                <a:lnTo>
                  <a:pt x="0" y="10287000"/>
                </a:lnTo>
                <a:lnTo>
                  <a:pt x="0" y="0"/>
                </a:lnTo>
                <a:close/>
              </a:path>
            </a:pathLst>
          </a:custGeom>
          <a:blipFill>
            <a:blip r:embed="rId2"/>
            <a:stretch>
              <a:fillRect/>
            </a:stretch>
          </a:blipFill>
        </p:spPr>
      </p:sp>
      <p:sp>
        <p:nvSpPr>
          <p:cNvPr id="6" name="Freeform 6"/>
          <p:cNvSpPr/>
          <p:nvPr/>
        </p:nvSpPr>
        <p:spPr>
          <a:xfrm>
            <a:off x="3428920" y="6914771"/>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7" name="Freeform 7"/>
          <p:cNvSpPr/>
          <p:nvPr/>
        </p:nvSpPr>
        <p:spPr>
          <a:xfrm>
            <a:off x="2889459" y="4123080"/>
            <a:ext cx="1980563" cy="903575"/>
          </a:xfrm>
          <a:custGeom>
            <a:avLst/>
            <a:gdLst/>
            <a:ahLst/>
            <a:cxnLst/>
            <a:rect l="l" t="t" r="r" b="b"/>
            <a:pathLst>
              <a:path w="1980563" h="903575">
                <a:moveTo>
                  <a:pt x="0" y="0"/>
                </a:moveTo>
                <a:lnTo>
                  <a:pt x="1980563" y="0"/>
                </a:lnTo>
                <a:lnTo>
                  <a:pt x="1980563" y="903574"/>
                </a:lnTo>
                <a:lnTo>
                  <a:pt x="0" y="90357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8" name="Freeform 8"/>
          <p:cNvSpPr/>
          <p:nvPr/>
        </p:nvSpPr>
        <p:spPr>
          <a:xfrm>
            <a:off x="6032814" y="6768316"/>
            <a:ext cx="2666528" cy="806625"/>
          </a:xfrm>
          <a:custGeom>
            <a:avLst/>
            <a:gdLst/>
            <a:ahLst/>
            <a:cxnLst/>
            <a:rect l="l" t="t" r="r" b="b"/>
            <a:pathLst>
              <a:path w="2666528" h="806625">
                <a:moveTo>
                  <a:pt x="0" y="0"/>
                </a:moveTo>
                <a:lnTo>
                  <a:pt x="2666528" y="0"/>
                </a:lnTo>
                <a:lnTo>
                  <a:pt x="2666528" y="806624"/>
                </a:lnTo>
                <a:lnTo>
                  <a:pt x="0" y="806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9144000" y="6848096"/>
            <a:ext cx="5643265"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Needs to be configured yet</a:t>
            </a:r>
          </a:p>
        </p:txBody>
      </p:sp>
      <p:sp>
        <p:nvSpPr>
          <p:cNvPr id="10" name="Freeform 10"/>
          <p:cNvSpPr/>
          <p:nvPr/>
        </p:nvSpPr>
        <p:spPr>
          <a:xfrm>
            <a:off x="5153970" y="4171555"/>
            <a:ext cx="2666528" cy="806625"/>
          </a:xfrm>
          <a:custGeom>
            <a:avLst/>
            <a:gdLst/>
            <a:ahLst/>
            <a:cxnLst/>
            <a:rect l="l" t="t" r="r" b="b"/>
            <a:pathLst>
              <a:path w="2666528" h="806625">
                <a:moveTo>
                  <a:pt x="0" y="0"/>
                </a:moveTo>
                <a:lnTo>
                  <a:pt x="2666529" y="0"/>
                </a:lnTo>
                <a:lnTo>
                  <a:pt x="2666529" y="806624"/>
                </a:lnTo>
                <a:lnTo>
                  <a:pt x="0" y="806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8212404" y="4056405"/>
            <a:ext cx="6272402"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Ensures all the address are being listened to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633554"/>
            <a:chOff x="0" y="0"/>
            <a:chExt cx="4816593" cy="956986"/>
          </a:xfrm>
        </p:grpSpPr>
        <p:sp>
          <p:nvSpPr>
            <p:cNvPr id="3" name="Freeform 3"/>
            <p:cNvSpPr/>
            <p:nvPr/>
          </p:nvSpPr>
          <p:spPr>
            <a:xfrm>
              <a:off x="0" y="0"/>
              <a:ext cx="4816592" cy="956985"/>
            </a:xfrm>
            <a:custGeom>
              <a:avLst/>
              <a:gdLst/>
              <a:ahLst/>
              <a:cxnLst/>
              <a:rect l="l" t="t" r="r" b="b"/>
              <a:pathLst>
                <a:path w="4816592" h="956985">
                  <a:moveTo>
                    <a:pt x="0" y="0"/>
                  </a:moveTo>
                  <a:lnTo>
                    <a:pt x="4816592" y="0"/>
                  </a:lnTo>
                  <a:lnTo>
                    <a:pt x="4816592" y="956985"/>
                  </a:lnTo>
                  <a:lnTo>
                    <a:pt x="0" y="956985"/>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23034" y="0"/>
            <a:ext cx="13892520" cy="10287000"/>
          </a:xfrm>
          <a:custGeom>
            <a:avLst/>
            <a:gdLst/>
            <a:ahLst/>
            <a:cxnLst/>
            <a:rect l="l" t="t" r="r" b="b"/>
            <a:pathLst>
              <a:path w="13892520" h="10287000">
                <a:moveTo>
                  <a:pt x="0" y="0"/>
                </a:moveTo>
                <a:lnTo>
                  <a:pt x="13892521" y="0"/>
                </a:lnTo>
                <a:lnTo>
                  <a:pt x="13892521" y="10287000"/>
                </a:lnTo>
                <a:lnTo>
                  <a:pt x="0" y="10287000"/>
                </a:lnTo>
                <a:lnTo>
                  <a:pt x="0" y="0"/>
                </a:lnTo>
                <a:close/>
              </a:path>
            </a:pathLst>
          </a:custGeom>
          <a:blipFill>
            <a:blip r:embed="rId2"/>
            <a:stretch>
              <a:fillRect/>
            </a:stretch>
          </a:blipFill>
        </p:spPr>
      </p:sp>
      <p:sp>
        <p:nvSpPr>
          <p:cNvPr id="6" name="Freeform 6"/>
          <p:cNvSpPr/>
          <p:nvPr/>
        </p:nvSpPr>
        <p:spPr>
          <a:xfrm>
            <a:off x="5435232" y="4430506"/>
            <a:ext cx="2559067" cy="1167500"/>
          </a:xfrm>
          <a:custGeom>
            <a:avLst/>
            <a:gdLst/>
            <a:ahLst/>
            <a:cxnLst/>
            <a:rect l="l" t="t" r="r" b="b"/>
            <a:pathLst>
              <a:path w="2559067" h="1167500">
                <a:moveTo>
                  <a:pt x="0" y="0"/>
                </a:moveTo>
                <a:lnTo>
                  <a:pt x="2559067" y="0"/>
                </a:lnTo>
                <a:lnTo>
                  <a:pt x="2559067" y="1167501"/>
                </a:lnTo>
                <a:lnTo>
                  <a:pt x="0" y="1167501"/>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7" name="Freeform 7"/>
          <p:cNvSpPr/>
          <p:nvPr/>
        </p:nvSpPr>
        <p:spPr>
          <a:xfrm>
            <a:off x="8126312" y="4484217"/>
            <a:ext cx="2666528" cy="806625"/>
          </a:xfrm>
          <a:custGeom>
            <a:avLst/>
            <a:gdLst/>
            <a:ahLst/>
            <a:cxnLst/>
            <a:rect l="l" t="t" r="r" b="b"/>
            <a:pathLst>
              <a:path w="2666528" h="806625">
                <a:moveTo>
                  <a:pt x="0" y="0"/>
                </a:moveTo>
                <a:lnTo>
                  <a:pt x="2666528" y="0"/>
                </a:lnTo>
                <a:lnTo>
                  <a:pt x="2666528" y="806625"/>
                </a:lnTo>
                <a:lnTo>
                  <a:pt x="0" y="806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469294" y="8733180"/>
            <a:ext cx="2666528" cy="806625"/>
          </a:xfrm>
          <a:custGeom>
            <a:avLst/>
            <a:gdLst/>
            <a:ahLst/>
            <a:cxnLst/>
            <a:rect l="l" t="t" r="r" b="b"/>
            <a:pathLst>
              <a:path w="2666528" h="806625">
                <a:moveTo>
                  <a:pt x="0" y="0"/>
                </a:moveTo>
                <a:lnTo>
                  <a:pt x="2666529" y="0"/>
                </a:lnTo>
                <a:lnTo>
                  <a:pt x="2666529" y="806624"/>
                </a:lnTo>
                <a:lnTo>
                  <a:pt x="0" y="806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1503670" y="8512922"/>
            <a:ext cx="5755630"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Error during the installation</a:t>
            </a:r>
          </a:p>
          <a:p>
            <a:pPr>
              <a:lnSpc>
                <a:spcPts val="4759"/>
              </a:lnSpc>
            </a:pPr>
            <a:r>
              <a:rPr lang="en-US" sz="3399">
                <a:solidFill>
                  <a:srgbClr val="FFFFFF"/>
                </a:solidFill>
                <a:latin typeface="Canva Sans"/>
              </a:rPr>
              <a:t>--Needs to be Rectified</a:t>
            </a:r>
          </a:p>
        </p:txBody>
      </p:sp>
      <p:sp>
        <p:nvSpPr>
          <p:cNvPr id="10" name="Freeform 10"/>
          <p:cNvSpPr/>
          <p:nvPr/>
        </p:nvSpPr>
        <p:spPr>
          <a:xfrm>
            <a:off x="6522017" y="8733180"/>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11" name="TextBox 11"/>
          <p:cNvSpPr txBox="1"/>
          <p:nvPr/>
        </p:nvSpPr>
        <p:spPr>
          <a:xfrm>
            <a:off x="10986898" y="3963922"/>
            <a:ext cx="6272402"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Once everything is ready we can run the HonSSH using this command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54376" y="806760"/>
            <a:ext cx="15806568" cy="927100"/>
          </a:xfrm>
          <a:prstGeom prst="rect">
            <a:avLst/>
          </a:prstGeom>
        </p:spPr>
        <p:txBody>
          <a:bodyPr lIns="0" tIns="0" rIns="0" bIns="0" rtlCol="0" anchor="t">
            <a:spAutoFit/>
          </a:bodyPr>
          <a:lstStyle/>
          <a:p>
            <a:pPr>
              <a:lnSpc>
                <a:spcPts val="7699"/>
              </a:lnSpc>
            </a:pPr>
            <a:r>
              <a:rPr lang="en-US" sz="5499" spc="27">
                <a:solidFill>
                  <a:srgbClr val="FFFFFF"/>
                </a:solidFill>
                <a:latin typeface="DM Sans Bold"/>
              </a:rPr>
              <a:t>Next Steps in the Implementation</a:t>
            </a:r>
          </a:p>
        </p:txBody>
      </p:sp>
      <p:sp>
        <p:nvSpPr>
          <p:cNvPr id="6" name="TextBox 6"/>
          <p:cNvSpPr txBox="1"/>
          <p:nvPr/>
        </p:nvSpPr>
        <p:spPr>
          <a:xfrm>
            <a:off x="1622828" y="3170632"/>
            <a:ext cx="14318688"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Rectify the Error in HonSSH</a:t>
            </a:r>
          </a:p>
        </p:txBody>
      </p:sp>
      <p:sp>
        <p:nvSpPr>
          <p:cNvPr id="7" name="TextBox 7"/>
          <p:cNvSpPr txBox="1"/>
          <p:nvPr/>
        </p:nvSpPr>
        <p:spPr>
          <a:xfrm>
            <a:off x="1622828" y="4119668"/>
            <a:ext cx="14318688"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ELK (Elasticsearch, Logstash, Kibana) in the VM3</a:t>
            </a:r>
          </a:p>
        </p:txBody>
      </p:sp>
      <p:sp>
        <p:nvSpPr>
          <p:cNvPr id="8" name="TextBox 8"/>
          <p:cNvSpPr txBox="1"/>
          <p:nvPr/>
        </p:nvSpPr>
        <p:spPr>
          <a:xfrm>
            <a:off x="1622828" y="5065817"/>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SSH tunneling in the Frontend and Backend Decoys</a:t>
            </a:r>
          </a:p>
        </p:txBody>
      </p:sp>
      <p:sp>
        <p:nvSpPr>
          <p:cNvPr id="9" name="TextBox 9"/>
          <p:cNvSpPr txBox="1"/>
          <p:nvPr/>
        </p:nvSpPr>
        <p:spPr>
          <a:xfrm>
            <a:off x="1622828" y="6011967"/>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Configure VM1 Kali Linux</a:t>
            </a:r>
          </a:p>
        </p:txBody>
      </p:sp>
      <p:sp>
        <p:nvSpPr>
          <p:cNvPr id="10" name="TextBox 10"/>
          <p:cNvSpPr txBox="1"/>
          <p:nvPr/>
        </p:nvSpPr>
        <p:spPr>
          <a:xfrm>
            <a:off x="1622828" y="6958116"/>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fake virtual IP’s in the Network via HonSSH</a:t>
            </a:r>
          </a:p>
        </p:txBody>
      </p:sp>
      <p:sp>
        <p:nvSpPr>
          <p:cNvPr id="11" name="TextBox 11"/>
          <p:cNvSpPr txBox="1"/>
          <p:nvPr/>
        </p:nvSpPr>
        <p:spPr>
          <a:xfrm>
            <a:off x="1622828" y="7904265"/>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Password logging feature of the HonSSH</a:t>
            </a:r>
          </a:p>
        </p:txBody>
      </p:sp>
      <p:sp>
        <p:nvSpPr>
          <p:cNvPr id="12" name="TextBox 12"/>
          <p:cNvSpPr txBox="1"/>
          <p:nvPr/>
        </p:nvSpPr>
        <p:spPr>
          <a:xfrm>
            <a:off x="1622828" y="8850415"/>
            <a:ext cx="16431507"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Integrate and test the final Environment using real world attack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333074"/>
            <a:ext cx="18288000" cy="3993940"/>
            <a:chOff x="0" y="0"/>
            <a:chExt cx="4816593" cy="1051902"/>
          </a:xfrm>
        </p:grpSpPr>
        <p:sp>
          <p:nvSpPr>
            <p:cNvPr id="3" name="Freeform 3"/>
            <p:cNvSpPr/>
            <p:nvPr/>
          </p:nvSpPr>
          <p:spPr>
            <a:xfrm>
              <a:off x="0" y="0"/>
              <a:ext cx="4816592" cy="1051902"/>
            </a:xfrm>
            <a:custGeom>
              <a:avLst/>
              <a:gdLst/>
              <a:ahLst/>
              <a:cxnLst/>
              <a:rect l="l" t="t" r="r" b="b"/>
              <a:pathLst>
                <a:path w="4816592" h="1051902">
                  <a:moveTo>
                    <a:pt x="0" y="0"/>
                  </a:moveTo>
                  <a:lnTo>
                    <a:pt x="4816592" y="0"/>
                  </a:lnTo>
                  <a:lnTo>
                    <a:pt x="4816592" y="1051902"/>
                  </a:lnTo>
                  <a:lnTo>
                    <a:pt x="0" y="1051902"/>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86245" y="774082"/>
            <a:ext cx="12467296" cy="1226821"/>
          </a:xfrm>
          <a:prstGeom prst="rect">
            <a:avLst/>
          </a:prstGeom>
        </p:spPr>
        <p:txBody>
          <a:bodyPr lIns="0" tIns="0" rIns="0" bIns="0" rtlCol="0" anchor="t">
            <a:spAutoFit/>
          </a:bodyPr>
          <a:lstStyle/>
          <a:p>
            <a:pPr>
              <a:lnSpc>
                <a:spcPts val="10079"/>
              </a:lnSpc>
            </a:pPr>
            <a:r>
              <a:rPr lang="en-US" sz="7199">
                <a:solidFill>
                  <a:srgbClr val="FFFFFF"/>
                </a:solidFill>
                <a:latin typeface="DM Sans Bold"/>
              </a:rPr>
              <a:t>Honeypot</a:t>
            </a:r>
          </a:p>
        </p:txBody>
      </p:sp>
      <p:sp>
        <p:nvSpPr>
          <p:cNvPr id="6" name="TextBox 6"/>
          <p:cNvSpPr txBox="1"/>
          <p:nvPr/>
        </p:nvSpPr>
        <p:spPr>
          <a:xfrm>
            <a:off x="2371239" y="2697483"/>
            <a:ext cx="15015176" cy="3357245"/>
          </a:xfrm>
          <a:prstGeom prst="rect">
            <a:avLst/>
          </a:prstGeom>
        </p:spPr>
        <p:txBody>
          <a:bodyPr lIns="0" tIns="0" rIns="0" bIns="0" rtlCol="0" anchor="t">
            <a:spAutoFit/>
          </a:bodyPr>
          <a:lstStyle/>
          <a:p>
            <a:pPr algn="just">
              <a:lnSpc>
                <a:spcPts val="4480"/>
              </a:lnSpc>
            </a:pPr>
            <a:r>
              <a:rPr lang="en-US" sz="3200">
                <a:solidFill>
                  <a:srgbClr val="7AC7CF"/>
                </a:solidFill>
                <a:latin typeface="DM Sans Bold"/>
              </a:rPr>
              <a:t>Honeypots refer to decoy servers or systems that are deployed next to systems your organization actually uses for production.</a:t>
            </a:r>
          </a:p>
          <a:p>
            <a:pPr algn="just">
              <a:lnSpc>
                <a:spcPts val="4480"/>
              </a:lnSpc>
            </a:pPr>
            <a:endParaRPr lang="en-US" sz="3200">
              <a:solidFill>
                <a:srgbClr val="7AC7CF"/>
              </a:solidFill>
              <a:latin typeface="DM Sans Bold"/>
            </a:endParaRPr>
          </a:p>
          <a:p>
            <a:pPr algn="just">
              <a:lnSpc>
                <a:spcPts val="4479"/>
              </a:lnSpc>
            </a:pPr>
            <a:r>
              <a:rPr lang="en-US" sz="3199">
                <a:solidFill>
                  <a:srgbClr val="7AC7CF"/>
                </a:solidFill>
                <a:latin typeface="DM Sans Bold"/>
              </a:rPr>
              <a:t>Honeypots are designed to look like attractive targets, and they get deployed to allow IT teams to monitor the system’s security responses and to redirect the attacker away from their intended target. </a:t>
            </a:r>
          </a:p>
        </p:txBody>
      </p:sp>
      <p:sp>
        <p:nvSpPr>
          <p:cNvPr id="7" name="TextBox 7"/>
          <p:cNvSpPr txBox="1"/>
          <p:nvPr/>
        </p:nvSpPr>
        <p:spPr>
          <a:xfrm>
            <a:off x="2371239" y="7025005"/>
            <a:ext cx="15015176" cy="2233295"/>
          </a:xfrm>
          <a:prstGeom prst="rect">
            <a:avLst/>
          </a:prstGeom>
        </p:spPr>
        <p:txBody>
          <a:bodyPr lIns="0" tIns="0" rIns="0" bIns="0" rtlCol="0" anchor="t">
            <a:spAutoFit/>
          </a:bodyPr>
          <a:lstStyle/>
          <a:p>
            <a:pPr algn="just">
              <a:lnSpc>
                <a:spcPts val="4479"/>
              </a:lnSpc>
            </a:pPr>
            <a:r>
              <a:rPr lang="en-US" sz="3199">
                <a:solidFill>
                  <a:srgbClr val="1A1416"/>
                </a:solidFill>
                <a:latin typeface="DM Sans Bold"/>
              </a:rPr>
              <a:t>Honeypots use security vulnerabilities to lure in attackers. They may have ports that are vulnerable to a </a:t>
            </a:r>
            <a:r>
              <a:rPr lang="en-US" sz="3199" u="sng">
                <a:solidFill>
                  <a:srgbClr val="1A1416"/>
                </a:solidFill>
                <a:latin typeface="DM Sans Bold"/>
                <a:hlinkClick r:id="rId2" tooltip="https://www.fortinet.com/resources/cyberglossary/what-is-port-scan"/>
              </a:rPr>
              <a:t>port scan</a:t>
            </a:r>
            <a:r>
              <a:rPr lang="en-US" sz="3199">
                <a:solidFill>
                  <a:srgbClr val="1A1416"/>
                </a:solidFill>
                <a:latin typeface="DM Sans Bold"/>
              </a:rPr>
              <a:t>, which is a technique for figuring out which ports are open on a network. A port left open may entice an attacker, allowing the security team to observe how they approach their attack.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404359" y="2957583"/>
            <a:ext cx="8854941" cy="7052608"/>
          </a:xfrm>
          <a:custGeom>
            <a:avLst/>
            <a:gdLst/>
            <a:ahLst/>
            <a:cxnLst/>
            <a:rect l="l" t="t" r="r" b="b"/>
            <a:pathLst>
              <a:path w="8854941" h="7052608">
                <a:moveTo>
                  <a:pt x="0" y="0"/>
                </a:moveTo>
                <a:lnTo>
                  <a:pt x="8854941" y="0"/>
                </a:lnTo>
                <a:lnTo>
                  <a:pt x="8854941" y="7052608"/>
                </a:lnTo>
                <a:lnTo>
                  <a:pt x="0" y="7052608"/>
                </a:lnTo>
                <a:lnTo>
                  <a:pt x="0" y="0"/>
                </a:lnTo>
                <a:close/>
              </a:path>
            </a:pathLst>
          </a:custGeom>
          <a:blipFill>
            <a:blip r:embed="rId2"/>
            <a:stretch>
              <a:fillRect/>
            </a:stretch>
          </a:blipFill>
        </p:spPr>
      </p:sp>
      <p:sp>
        <p:nvSpPr>
          <p:cNvPr id="6" name="TextBox 6"/>
          <p:cNvSpPr txBox="1"/>
          <p:nvPr/>
        </p:nvSpPr>
        <p:spPr>
          <a:xfrm>
            <a:off x="754376" y="806760"/>
            <a:ext cx="15806568" cy="927100"/>
          </a:xfrm>
          <a:prstGeom prst="rect">
            <a:avLst/>
          </a:prstGeom>
        </p:spPr>
        <p:txBody>
          <a:bodyPr lIns="0" tIns="0" rIns="0" bIns="0" rtlCol="0" anchor="t">
            <a:spAutoFit/>
          </a:bodyPr>
          <a:lstStyle/>
          <a:p>
            <a:pPr>
              <a:lnSpc>
                <a:spcPts val="7699"/>
              </a:lnSpc>
            </a:pPr>
            <a:r>
              <a:rPr lang="en-US" sz="5499" spc="27">
                <a:solidFill>
                  <a:srgbClr val="FFFFFF"/>
                </a:solidFill>
                <a:latin typeface="DM Sans Bold"/>
              </a:rPr>
              <a:t>Reference material</a:t>
            </a:r>
          </a:p>
        </p:txBody>
      </p:sp>
      <p:sp>
        <p:nvSpPr>
          <p:cNvPr id="7" name="TextBox 7"/>
          <p:cNvSpPr txBox="1"/>
          <p:nvPr/>
        </p:nvSpPr>
        <p:spPr>
          <a:xfrm>
            <a:off x="754376" y="2871858"/>
            <a:ext cx="7134623" cy="280352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https://iaeme.com/MasterAdmin/Journal_uploads/IJEET/VOLUME_12_ISSUE_6/IJEET_12_06_027.pdf</a:t>
            </a:r>
          </a:p>
        </p:txBody>
      </p:sp>
      <p:sp>
        <p:nvSpPr>
          <p:cNvPr id="8" name="TextBox 8"/>
          <p:cNvSpPr txBox="1"/>
          <p:nvPr/>
        </p:nvSpPr>
        <p:spPr>
          <a:xfrm>
            <a:off x="754376" y="7206667"/>
            <a:ext cx="7134623" cy="280352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Research paper on  “combination of deceptive network and Honeypots to increase effective security”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9C4DD"/>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776CF8"/>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1305">
            <a:off x="2693492" y="473054"/>
            <a:ext cx="12156515" cy="8214211"/>
            <a:chOff x="0" y="0"/>
            <a:chExt cx="16208686" cy="10952282"/>
          </a:xfrm>
        </p:grpSpPr>
        <p:sp>
          <p:nvSpPr>
            <p:cNvPr id="6" name="TextBox 6"/>
            <p:cNvSpPr txBox="1"/>
            <p:nvPr/>
          </p:nvSpPr>
          <p:spPr>
            <a:xfrm rot="-592460">
              <a:off x="362960" y="1748100"/>
              <a:ext cx="15309696" cy="4644885"/>
            </a:xfrm>
            <a:prstGeom prst="rect">
              <a:avLst/>
            </a:prstGeom>
          </p:spPr>
          <p:txBody>
            <a:bodyPr lIns="0" tIns="0" rIns="0" bIns="0" rtlCol="0" anchor="t">
              <a:spAutoFit/>
            </a:bodyPr>
            <a:lstStyle/>
            <a:p>
              <a:pPr algn="ctr">
                <a:lnSpc>
                  <a:spcPts val="25214"/>
                </a:lnSpc>
                <a:spcBef>
                  <a:spcPct val="0"/>
                </a:spcBef>
              </a:pPr>
              <a:r>
                <a:rPr lang="en-US" sz="25214">
                  <a:solidFill>
                    <a:srgbClr val="4341D4"/>
                  </a:solidFill>
                  <a:latin typeface="Bukhari Script Bold"/>
                </a:rPr>
                <a:t>Thank</a:t>
              </a:r>
            </a:p>
          </p:txBody>
        </p:sp>
        <p:sp>
          <p:nvSpPr>
            <p:cNvPr id="7" name="TextBox 7"/>
            <p:cNvSpPr txBox="1"/>
            <p:nvPr/>
          </p:nvSpPr>
          <p:spPr>
            <a:xfrm rot="-515361">
              <a:off x="2012112" y="5775158"/>
              <a:ext cx="13962181" cy="4158122"/>
            </a:xfrm>
            <a:prstGeom prst="rect">
              <a:avLst/>
            </a:prstGeom>
          </p:spPr>
          <p:txBody>
            <a:bodyPr lIns="0" tIns="0" rIns="0" bIns="0" rtlCol="0" anchor="t">
              <a:spAutoFit/>
            </a:bodyPr>
            <a:lstStyle/>
            <a:p>
              <a:pPr algn="ctr">
                <a:lnSpc>
                  <a:spcPts val="22693"/>
                </a:lnSpc>
                <a:spcBef>
                  <a:spcPct val="0"/>
                </a:spcBef>
              </a:pPr>
              <a:r>
                <a:rPr lang="en-US" sz="22693">
                  <a:solidFill>
                    <a:srgbClr val="4341D4"/>
                  </a:solidFill>
                  <a:latin typeface="Bukhari Script Bold"/>
                </a:rPr>
                <a:t>you!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671493" y="761549"/>
            <a:ext cx="16945013" cy="1898650"/>
          </a:xfrm>
          <a:prstGeom prst="rect">
            <a:avLst/>
          </a:prstGeom>
        </p:spPr>
        <p:txBody>
          <a:bodyPr lIns="0" tIns="0" rIns="0" bIns="0" rtlCol="0" anchor="t">
            <a:spAutoFit/>
          </a:bodyPr>
          <a:lstStyle/>
          <a:p>
            <a:pPr>
              <a:lnSpc>
                <a:spcPts val="7699"/>
              </a:lnSpc>
            </a:pPr>
            <a:r>
              <a:rPr lang="en-US" sz="5499" spc="27">
                <a:solidFill>
                  <a:srgbClr val="181712"/>
                </a:solidFill>
                <a:latin typeface="DM Sans Bold"/>
              </a:rPr>
              <a:t>How Do Honeypots Work?</a:t>
            </a:r>
          </a:p>
          <a:p>
            <a:pPr>
              <a:lnSpc>
                <a:spcPts val="7699"/>
              </a:lnSpc>
            </a:pPr>
            <a:endParaRPr lang="en-US" sz="5499" spc="27">
              <a:solidFill>
                <a:srgbClr val="181712"/>
              </a:solidFill>
              <a:latin typeface="DM Sans Bold"/>
            </a:endParaRPr>
          </a:p>
        </p:txBody>
      </p:sp>
      <p:sp>
        <p:nvSpPr>
          <p:cNvPr id="6" name="TextBox 6"/>
          <p:cNvSpPr txBox="1"/>
          <p:nvPr/>
        </p:nvSpPr>
        <p:spPr>
          <a:xfrm>
            <a:off x="1028700" y="3365049"/>
            <a:ext cx="16440186" cy="1057275"/>
          </a:xfrm>
          <a:prstGeom prst="rect">
            <a:avLst/>
          </a:prstGeom>
        </p:spPr>
        <p:txBody>
          <a:bodyPr lIns="0" tIns="0" rIns="0" bIns="0" rtlCol="0" anchor="t">
            <a:spAutoFit/>
          </a:bodyPr>
          <a:lstStyle/>
          <a:p>
            <a:pPr>
              <a:lnSpc>
                <a:spcPts val="4200"/>
              </a:lnSpc>
            </a:pPr>
            <a:r>
              <a:rPr lang="en-US" sz="3000">
                <a:solidFill>
                  <a:srgbClr val="FFFFFF"/>
                </a:solidFill>
                <a:latin typeface="DM Sans Bold"/>
              </a:rPr>
              <a:t>A honeypot can, for instance, pretend to be a system that contains sensitive consumer data, such as credit card or personal identification information.</a:t>
            </a:r>
          </a:p>
        </p:txBody>
      </p:sp>
      <p:sp>
        <p:nvSpPr>
          <p:cNvPr id="7" name="TextBox 7"/>
          <p:cNvSpPr txBox="1"/>
          <p:nvPr/>
        </p:nvSpPr>
        <p:spPr>
          <a:xfrm>
            <a:off x="1028700" y="4920153"/>
            <a:ext cx="16440186" cy="1057275"/>
          </a:xfrm>
          <a:prstGeom prst="rect">
            <a:avLst/>
          </a:prstGeom>
        </p:spPr>
        <p:txBody>
          <a:bodyPr lIns="0" tIns="0" rIns="0" bIns="0" rtlCol="0" anchor="t">
            <a:spAutoFit/>
          </a:bodyPr>
          <a:lstStyle/>
          <a:p>
            <a:pPr>
              <a:lnSpc>
                <a:spcPts val="4200"/>
              </a:lnSpc>
            </a:pPr>
            <a:r>
              <a:rPr lang="en-US" sz="3000">
                <a:solidFill>
                  <a:srgbClr val="FFFFFF"/>
                </a:solidFill>
                <a:latin typeface="DM Sans Bold"/>
              </a:rPr>
              <a:t>The purpose of a honeypot is to refine an organization’s </a:t>
            </a:r>
            <a:r>
              <a:rPr lang="en-US" sz="3000" u="sng">
                <a:solidFill>
                  <a:srgbClr val="FFFFFF"/>
                </a:solidFill>
                <a:latin typeface="DM Sans Bold"/>
                <a:hlinkClick r:id="rId2" tooltip="https://www.fortinet.com/resources/cyberglossary/intrusion-detection-system"/>
              </a:rPr>
              <a:t>intrusion detection system (IDS)</a:t>
            </a:r>
            <a:r>
              <a:rPr lang="en-US" sz="3000">
                <a:solidFill>
                  <a:srgbClr val="FFFFFF"/>
                </a:solidFill>
                <a:latin typeface="DM Sans Bold"/>
              </a:rPr>
              <a:t> and threat response so it is in a better position to manage and prevent attacks.</a:t>
            </a:r>
          </a:p>
        </p:txBody>
      </p:sp>
      <p:sp>
        <p:nvSpPr>
          <p:cNvPr id="8" name="TextBox 8"/>
          <p:cNvSpPr txBox="1"/>
          <p:nvPr/>
        </p:nvSpPr>
        <p:spPr>
          <a:xfrm>
            <a:off x="1028700" y="6834678"/>
            <a:ext cx="16440186" cy="523875"/>
          </a:xfrm>
          <a:prstGeom prst="rect">
            <a:avLst/>
          </a:prstGeom>
        </p:spPr>
        <p:txBody>
          <a:bodyPr lIns="0" tIns="0" rIns="0" bIns="0" rtlCol="0" anchor="t">
            <a:spAutoFit/>
          </a:bodyPr>
          <a:lstStyle/>
          <a:p>
            <a:pPr>
              <a:lnSpc>
                <a:spcPts val="4200"/>
              </a:lnSpc>
            </a:pPr>
            <a:r>
              <a:rPr lang="en-US" sz="3000">
                <a:solidFill>
                  <a:srgbClr val="FFFFFF"/>
                </a:solidFill>
                <a:latin typeface="DM Sans Bold"/>
              </a:rPr>
              <a:t>There are two primary kinds of honeypots: production and research</a:t>
            </a:r>
          </a:p>
        </p:txBody>
      </p:sp>
      <p:sp>
        <p:nvSpPr>
          <p:cNvPr id="9" name="TextBox 9"/>
          <p:cNvSpPr txBox="1"/>
          <p:nvPr/>
        </p:nvSpPr>
        <p:spPr>
          <a:xfrm>
            <a:off x="2453950" y="7627851"/>
            <a:ext cx="16440186" cy="523875"/>
          </a:xfrm>
          <a:prstGeom prst="rect">
            <a:avLst/>
          </a:prstGeom>
        </p:spPr>
        <p:txBody>
          <a:bodyPr lIns="0" tIns="0" rIns="0" bIns="0" rtlCol="0" anchor="t">
            <a:spAutoFit/>
          </a:bodyPr>
          <a:lstStyle/>
          <a:p>
            <a:pPr>
              <a:lnSpc>
                <a:spcPts val="4200"/>
              </a:lnSpc>
            </a:pPr>
            <a:r>
              <a:rPr lang="en-US" sz="3000">
                <a:solidFill>
                  <a:srgbClr val="FFFFFF"/>
                </a:solidFill>
                <a:latin typeface="DM Sans Bold"/>
              </a:rPr>
              <a:t>Production honeypots focus on the identification of compromises</a:t>
            </a:r>
          </a:p>
        </p:txBody>
      </p:sp>
      <p:sp>
        <p:nvSpPr>
          <p:cNvPr id="10" name="TextBox 10"/>
          <p:cNvSpPr txBox="1"/>
          <p:nvPr/>
        </p:nvSpPr>
        <p:spPr>
          <a:xfrm>
            <a:off x="2453950" y="8524933"/>
            <a:ext cx="16440186" cy="523875"/>
          </a:xfrm>
          <a:prstGeom prst="rect">
            <a:avLst/>
          </a:prstGeom>
        </p:spPr>
        <p:txBody>
          <a:bodyPr lIns="0" tIns="0" rIns="0" bIns="0" rtlCol="0" anchor="t">
            <a:spAutoFit/>
          </a:bodyPr>
          <a:lstStyle/>
          <a:p>
            <a:pPr>
              <a:lnSpc>
                <a:spcPts val="4200"/>
              </a:lnSpc>
            </a:pPr>
            <a:r>
              <a:rPr lang="en-US" sz="3000">
                <a:solidFill>
                  <a:srgbClr val="FFFFFF"/>
                </a:solidFill>
                <a:latin typeface="DM Sans Bold"/>
              </a:rPr>
              <a:t>Research honeypots, collect information regarding attacks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028700" y="517525"/>
            <a:ext cx="16945013" cy="927100"/>
          </a:xfrm>
          <a:prstGeom prst="rect">
            <a:avLst/>
          </a:prstGeom>
        </p:spPr>
        <p:txBody>
          <a:bodyPr lIns="0" tIns="0" rIns="0" bIns="0" rtlCol="0" anchor="t">
            <a:spAutoFit/>
          </a:bodyPr>
          <a:lstStyle/>
          <a:p>
            <a:pPr>
              <a:lnSpc>
                <a:spcPts val="7699"/>
              </a:lnSpc>
            </a:pPr>
            <a:r>
              <a:rPr lang="en-US" sz="5499" spc="27">
                <a:solidFill>
                  <a:srgbClr val="181712"/>
                </a:solidFill>
                <a:latin typeface="DM Sans Bold"/>
              </a:rPr>
              <a:t>The Complexities of Honeypots</a:t>
            </a:r>
          </a:p>
        </p:txBody>
      </p:sp>
      <p:sp>
        <p:nvSpPr>
          <p:cNvPr id="6" name="TextBox 6"/>
          <p:cNvSpPr txBox="1"/>
          <p:nvPr/>
        </p:nvSpPr>
        <p:spPr>
          <a:xfrm>
            <a:off x="1028700" y="2932094"/>
            <a:ext cx="16440186" cy="1057275"/>
          </a:xfrm>
          <a:prstGeom prst="rect">
            <a:avLst/>
          </a:prstGeom>
        </p:spPr>
        <p:txBody>
          <a:bodyPr lIns="0" tIns="0" rIns="0" bIns="0" rtlCol="0" anchor="t">
            <a:spAutoFit/>
          </a:bodyPr>
          <a:lstStyle/>
          <a:p>
            <a:pPr>
              <a:lnSpc>
                <a:spcPts val="4200"/>
              </a:lnSpc>
            </a:pPr>
            <a:r>
              <a:rPr lang="en-US" sz="3000" spc="30">
                <a:solidFill>
                  <a:srgbClr val="000000"/>
                </a:solidFill>
                <a:latin typeface="DM Sans Bold"/>
              </a:rPr>
              <a:t>1. Pure Honeypot --</a:t>
            </a:r>
            <a:r>
              <a:rPr lang="en-US" sz="3000" spc="30">
                <a:solidFill>
                  <a:srgbClr val="7AC7CF"/>
                </a:solidFill>
                <a:latin typeface="DM Sans"/>
              </a:rPr>
              <a:t> </a:t>
            </a:r>
            <a:r>
              <a:rPr lang="en-US" sz="3000" spc="30">
                <a:solidFill>
                  <a:srgbClr val="FFFFFF"/>
                </a:solidFill>
                <a:latin typeface="DM Sans"/>
              </a:rPr>
              <a:t>It completely mimics the production system, very resource intensive.</a:t>
            </a:r>
          </a:p>
          <a:p>
            <a:pPr>
              <a:lnSpc>
                <a:spcPts val="4200"/>
              </a:lnSpc>
            </a:pPr>
            <a:endParaRPr lang="en-US" sz="3000" spc="30">
              <a:solidFill>
                <a:srgbClr val="FFFFFF"/>
              </a:solidFill>
              <a:latin typeface="DM Sans"/>
            </a:endParaRPr>
          </a:p>
        </p:txBody>
      </p:sp>
      <p:sp>
        <p:nvSpPr>
          <p:cNvPr id="7" name="TextBox 7"/>
          <p:cNvSpPr txBox="1"/>
          <p:nvPr/>
        </p:nvSpPr>
        <p:spPr>
          <a:xfrm>
            <a:off x="1028700" y="3955416"/>
            <a:ext cx="16440186" cy="2124075"/>
          </a:xfrm>
          <a:prstGeom prst="rect">
            <a:avLst/>
          </a:prstGeom>
        </p:spPr>
        <p:txBody>
          <a:bodyPr lIns="0" tIns="0" rIns="0" bIns="0" rtlCol="0" anchor="t">
            <a:spAutoFit/>
          </a:bodyPr>
          <a:lstStyle/>
          <a:p>
            <a:pPr algn="just">
              <a:lnSpc>
                <a:spcPts val="4200"/>
              </a:lnSpc>
            </a:pPr>
            <a:r>
              <a:rPr lang="en-US" sz="3000" spc="30">
                <a:solidFill>
                  <a:srgbClr val="000000"/>
                </a:solidFill>
                <a:latin typeface="DM Sans Bold"/>
              </a:rPr>
              <a:t>2. High-interaction Honeypot --  </a:t>
            </a:r>
            <a:r>
              <a:rPr lang="en-US" sz="3000" spc="30">
                <a:solidFill>
                  <a:srgbClr val="FFFFFF"/>
                </a:solidFill>
                <a:latin typeface="DM Sans"/>
              </a:rPr>
              <a:t>designed to get attackers to invest as much time as possible inside the honeypot. A high-interaction honeypot may have extra systems, databases, and processes that the attacker will want to try to infiltrate.</a:t>
            </a:r>
          </a:p>
          <a:p>
            <a:pPr>
              <a:lnSpc>
                <a:spcPts val="4200"/>
              </a:lnSpc>
            </a:pPr>
            <a:endParaRPr lang="en-US" sz="3000" spc="30">
              <a:solidFill>
                <a:srgbClr val="FFFFFF"/>
              </a:solidFill>
              <a:latin typeface="DM Sans"/>
            </a:endParaRPr>
          </a:p>
        </p:txBody>
      </p:sp>
      <p:sp>
        <p:nvSpPr>
          <p:cNvPr id="8" name="TextBox 8"/>
          <p:cNvSpPr txBox="1"/>
          <p:nvPr/>
        </p:nvSpPr>
        <p:spPr>
          <a:xfrm>
            <a:off x="1123512" y="6041391"/>
            <a:ext cx="16440186" cy="1057275"/>
          </a:xfrm>
          <a:prstGeom prst="rect">
            <a:avLst/>
          </a:prstGeom>
        </p:spPr>
        <p:txBody>
          <a:bodyPr lIns="0" tIns="0" rIns="0" bIns="0" rtlCol="0" anchor="t">
            <a:spAutoFit/>
          </a:bodyPr>
          <a:lstStyle/>
          <a:p>
            <a:pPr algn="just">
              <a:lnSpc>
                <a:spcPts val="4200"/>
              </a:lnSpc>
            </a:pPr>
            <a:r>
              <a:rPr lang="en-US" sz="3000">
                <a:solidFill>
                  <a:srgbClr val="000000"/>
                </a:solidFill>
                <a:latin typeface="DM Sans Bold"/>
              </a:rPr>
              <a:t>3. Mid-interaction Honeypot --</a:t>
            </a:r>
            <a:r>
              <a:rPr lang="en-US" sz="3000">
                <a:solidFill>
                  <a:srgbClr val="7AC7CF"/>
                </a:solidFill>
                <a:latin typeface="DM Sans Bold"/>
              </a:rPr>
              <a:t> </a:t>
            </a:r>
            <a:r>
              <a:rPr lang="en-US" sz="3000">
                <a:solidFill>
                  <a:srgbClr val="FFFFFF"/>
                </a:solidFill>
                <a:latin typeface="DM Sans"/>
              </a:rPr>
              <a:t>Mid-interaction honeypots imitate elements of the application layer, but they do not have an operating system.</a:t>
            </a:r>
          </a:p>
        </p:txBody>
      </p:sp>
      <p:sp>
        <p:nvSpPr>
          <p:cNvPr id="9" name="TextBox 9"/>
          <p:cNvSpPr txBox="1"/>
          <p:nvPr/>
        </p:nvSpPr>
        <p:spPr>
          <a:xfrm>
            <a:off x="1123512" y="1659577"/>
            <a:ext cx="16945013" cy="481328"/>
          </a:xfrm>
          <a:prstGeom prst="rect">
            <a:avLst/>
          </a:prstGeom>
        </p:spPr>
        <p:txBody>
          <a:bodyPr lIns="0" tIns="0" rIns="0" bIns="0" rtlCol="0" anchor="t">
            <a:spAutoFit/>
          </a:bodyPr>
          <a:lstStyle/>
          <a:p>
            <a:pPr>
              <a:lnSpc>
                <a:spcPts val="3920"/>
              </a:lnSpc>
            </a:pPr>
            <a:r>
              <a:rPr lang="en-US" sz="2800" spc="14">
                <a:solidFill>
                  <a:srgbClr val="181712"/>
                </a:solidFill>
                <a:latin typeface="DM Sans Bold"/>
              </a:rPr>
              <a:t>There are different types of honeypots, designed for different production or research purposes.</a:t>
            </a:r>
          </a:p>
        </p:txBody>
      </p:sp>
      <p:sp>
        <p:nvSpPr>
          <p:cNvPr id="10" name="TextBox 10"/>
          <p:cNvSpPr txBox="1"/>
          <p:nvPr/>
        </p:nvSpPr>
        <p:spPr>
          <a:xfrm>
            <a:off x="1123512" y="7527291"/>
            <a:ext cx="16440186" cy="1590675"/>
          </a:xfrm>
          <a:prstGeom prst="rect">
            <a:avLst/>
          </a:prstGeom>
        </p:spPr>
        <p:txBody>
          <a:bodyPr lIns="0" tIns="0" rIns="0" bIns="0" rtlCol="0" anchor="t">
            <a:spAutoFit/>
          </a:bodyPr>
          <a:lstStyle/>
          <a:p>
            <a:pPr algn="just">
              <a:lnSpc>
                <a:spcPts val="4200"/>
              </a:lnSpc>
            </a:pPr>
            <a:r>
              <a:rPr lang="en-US" sz="3000">
                <a:solidFill>
                  <a:srgbClr val="000000"/>
                </a:solidFill>
                <a:latin typeface="DM Sans Bold"/>
              </a:rPr>
              <a:t>4. Low-interaction Honeypot -- </a:t>
            </a:r>
            <a:r>
              <a:rPr lang="en-US" sz="3000">
                <a:solidFill>
                  <a:srgbClr val="FFFFFF"/>
                </a:solidFill>
                <a:latin typeface="DM Sans"/>
              </a:rPr>
              <a:t>Low-interaction honeypots are less resource-intensive.  there is nothing inside the honeypot to hold the attacker’s attention for a considerable amount of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8416" y="0"/>
            <a:ext cx="17151167" cy="10287000"/>
          </a:xfrm>
          <a:custGeom>
            <a:avLst/>
            <a:gdLst/>
            <a:ahLst/>
            <a:cxnLst/>
            <a:rect l="l" t="t" r="r" b="b"/>
            <a:pathLst>
              <a:path w="17151167" h="10287000">
                <a:moveTo>
                  <a:pt x="0" y="0"/>
                </a:moveTo>
                <a:lnTo>
                  <a:pt x="17151168" y="0"/>
                </a:lnTo>
                <a:lnTo>
                  <a:pt x="17151168" y="10287000"/>
                </a:lnTo>
                <a:lnTo>
                  <a:pt x="0" y="10287000"/>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028700" y="517525"/>
            <a:ext cx="16945013" cy="927100"/>
          </a:xfrm>
          <a:prstGeom prst="rect">
            <a:avLst/>
          </a:prstGeom>
        </p:spPr>
        <p:txBody>
          <a:bodyPr lIns="0" tIns="0" rIns="0" bIns="0" rtlCol="0" anchor="t">
            <a:spAutoFit/>
          </a:bodyPr>
          <a:lstStyle/>
          <a:p>
            <a:pPr>
              <a:lnSpc>
                <a:spcPts val="7699"/>
              </a:lnSpc>
            </a:pPr>
            <a:r>
              <a:rPr lang="en-US" sz="5499" spc="27">
                <a:solidFill>
                  <a:srgbClr val="181712"/>
                </a:solidFill>
                <a:latin typeface="DM Sans Bold"/>
              </a:rPr>
              <a:t>Uses of Honeypot Implementation</a:t>
            </a:r>
          </a:p>
        </p:txBody>
      </p:sp>
      <p:sp>
        <p:nvSpPr>
          <p:cNvPr id="6" name="TextBox 6"/>
          <p:cNvSpPr txBox="1"/>
          <p:nvPr/>
        </p:nvSpPr>
        <p:spPr>
          <a:xfrm>
            <a:off x="1028700" y="3019425"/>
            <a:ext cx="16440186" cy="2124075"/>
          </a:xfrm>
          <a:prstGeom prst="rect">
            <a:avLst/>
          </a:prstGeom>
        </p:spPr>
        <p:txBody>
          <a:bodyPr lIns="0" tIns="0" rIns="0" bIns="0" rtlCol="0" anchor="t">
            <a:spAutoFit/>
          </a:bodyPr>
          <a:lstStyle/>
          <a:p>
            <a:pPr algn="just">
              <a:lnSpc>
                <a:spcPts val="4200"/>
              </a:lnSpc>
            </a:pPr>
            <a:r>
              <a:rPr lang="en-US" sz="3000" spc="30">
                <a:solidFill>
                  <a:srgbClr val="000000"/>
                </a:solidFill>
                <a:latin typeface="DM Sans Bold"/>
              </a:rPr>
              <a:t>1. Database Attack Scenario --</a:t>
            </a:r>
            <a:r>
              <a:rPr lang="en-US" sz="3000" spc="30">
                <a:solidFill>
                  <a:srgbClr val="7AC7CF"/>
                </a:solidFill>
                <a:latin typeface="DM Sans"/>
              </a:rPr>
              <a:t> </a:t>
            </a:r>
            <a:r>
              <a:rPr lang="en-US" sz="3000" spc="30">
                <a:solidFill>
                  <a:srgbClr val="FFFFFF"/>
                </a:solidFill>
                <a:latin typeface="DM Sans"/>
              </a:rPr>
              <a:t>An ecommerce company can set up a fake SQL server that appears to contain a database of the Credit Cards used by the customers across their website</a:t>
            </a:r>
          </a:p>
          <a:p>
            <a:pPr>
              <a:lnSpc>
                <a:spcPts val="4200"/>
              </a:lnSpc>
            </a:pPr>
            <a:endParaRPr lang="en-US" sz="3000" spc="30">
              <a:solidFill>
                <a:srgbClr val="FFFFFF"/>
              </a:solidFill>
              <a:latin typeface="DM Sans"/>
            </a:endParaRPr>
          </a:p>
        </p:txBody>
      </p:sp>
      <p:sp>
        <p:nvSpPr>
          <p:cNvPr id="7" name="TextBox 7"/>
          <p:cNvSpPr txBox="1"/>
          <p:nvPr/>
        </p:nvSpPr>
        <p:spPr>
          <a:xfrm>
            <a:off x="2970936" y="5400675"/>
            <a:ext cx="15002777" cy="1057275"/>
          </a:xfrm>
          <a:prstGeom prst="rect">
            <a:avLst/>
          </a:prstGeom>
        </p:spPr>
        <p:txBody>
          <a:bodyPr lIns="0" tIns="0" rIns="0" bIns="0" rtlCol="0" anchor="t">
            <a:spAutoFit/>
          </a:bodyPr>
          <a:lstStyle/>
          <a:p>
            <a:pPr>
              <a:lnSpc>
                <a:spcPts val="4200"/>
              </a:lnSpc>
            </a:pPr>
            <a:r>
              <a:rPr lang="en-US" sz="3000">
                <a:solidFill>
                  <a:srgbClr val="000000"/>
                </a:solidFill>
                <a:latin typeface="DM Sans Bold"/>
              </a:rPr>
              <a:t>2. Insider Attack --  </a:t>
            </a:r>
            <a:r>
              <a:rPr lang="en-US" sz="3000">
                <a:solidFill>
                  <a:srgbClr val="FFFFFF"/>
                </a:solidFill>
                <a:latin typeface="DM Sans"/>
              </a:rPr>
              <a:t>They may establish a fake server that has the same stringent access controls as the one they suspect the insider attacker may be after.</a:t>
            </a:r>
          </a:p>
        </p:txBody>
      </p:sp>
      <p:sp>
        <p:nvSpPr>
          <p:cNvPr id="8" name="TextBox 8"/>
          <p:cNvSpPr txBox="1"/>
          <p:nvPr/>
        </p:nvSpPr>
        <p:spPr>
          <a:xfrm>
            <a:off x="1028700" y="7629525"/>
            <a:ext cx="16440186" cy="1057275"/>
          </a:xfrm>
          <a:prstGeom prst="rect">
            <a:avLst/>
          </a:prstGeom>
        </p:spPr>
        <p:txBody>
          <a:bodyPr lIns="0" tIns="0" rIns="0" bIns="0" rtlCol="0" anchor="t">
            <a:spAutoFit/>
          </a:bodyPr>
          <a:lstStyle/>
          <a:p>
            <a:pPr algn="just">
              <a:lnSpc>
                <a:spcPts val="4200"/>
              </a:lnSpc>
            </a:pPr>
            <a:r>
              <a:rPr lang="en-US" sz="3000">
                <a:solidFill>
                  <a:srgbClr val="000000"/>
                </a:solidFill>
                <a:latin typeface="DM Sans Bold"/>
              </a:rPr>
              <a:t>3. Random Attacks --</a:t>
            </a:r>
            <a:r>
              <a:rPr lang="en-US" sz="3000">
                <a:solidFill>
                  <a:srgbClr val="7AC7CF"/>
                </a:solidFill>
                <a:latin typeface="DM Sans Bold"/>
              </a:rPr>
              <a:t> </a:t>
            </a:r>
            <a:r>
              <a:rPr lang="en-US" sz="3000">
                <a:solidFill>
                  <a:srgbClr val="FFFFFF"/>
                </a:solidFill>
                <a:latin typeface="DM Sans"/>
              </a:rPr>
              <a:t>they may make the asset relatively easy to hack into, just so they can get more data to use in their intel.</a:t>
            </a:r>
          </a:p>
        </p:txBody>
      </p:sp>
      <p:sp>
        <p:nvSpPr>
          <p:cNvPr id="9" name="TextBox 9"/>
          <p:cNvSpPr txBox="1"/>
          <p:nvPr/>
        </p:nvSpPr>
        <p:spPr>
          <a:xfrm>
            <a:off x="1028700" y="1720248"/>
            <a:ext cx="17259300" cy="438783"/>
          </a:xfrm>
          <a:prstGeom prst="rect">
            <a:avLst/>
          </a:prstGeom>
        </p:spPr>
        <p:txBody>
          <a:bodyPr lIns="0" tIns="0" rIns="0" bIns="0" rtlCol="0" anchor="t">
            <a:spAutoFit/>
          </a:bodyPr>
          <a:lstStyle/>
          <a:p>
            <a:pPr>
              <a:lnSpc>
                <a:spcPts val="3640"/>
              </a:lnSpc>
            </a:pPr>
            <a:r>
              <a:rPr lang="en-US" sz="2600" spc="13">
                <a:solidFill>
                  <a:srgbClr val="181712"/>
                </a:solidFill>
                <a:latin typeface="DM Sans Bold"/>
              </a:rPr>
              <a:t> Honeypot security involves connecting a fake asset to the internet &amp; make it vulnerable to attacks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1500689"/>
            <a:ext cx="18288000" cy="8786311"/>
          </a:xfrm>
          <a:custGeom>
            <a:avLst/>
            <a:gdLst/>
            <a:ahLst/>
            <a:cxnLst/>
            <a:rect l="l" t="t" r="r" b="b"/>
            <a:pathLst>
              <a:path w="18288000" h="8786311">
                <a:moveTo>
                  <a:pt x="0" y="0"/>
                </a:moveTo>
                <a:lnTo>
                  <a:pt x="18288000" y="0"/>
                </a:lnTo>
                <a:lnTo>
                  <a:pt x="18288000" y="8786311"/>
                </a:lnTo>
                <a:lnTo>
                  <a:pt x="0" y="8786311"/>
                </a:lnTo>
                <a:lnTo>
                  <a:pt x="0" y="0"/>
                </a:lnTo>
                <a:close/>
              </a:path>
            </a:pathLst>
          </a:custGeom>
          <a:blipFill>
            <a:blip r:embed="rId2"/>
            <a:stretch>
              <a:fillRect/>
            </a:stretch>
          </a:blipFill>
        </p:spPr>
      </p:sp>
      <p:sp>
        <p:nvSpPr>
          <p:cNvPr id="6" name="Freeform 6"/>
          <p:cNvSpPr/>
          <p:nvPr/>
        </p:nvSpPr>
        <p:spPr>
          <a:xfrm>
            <a:off x="5658990" y="1028700"/>
            <a:ext cx="6893280" cy="4620563"/>
          </a:xfrm>
          <a:custGeom>
            <a:avLst/>
            <a:gdLst/>
            <a:ahLst/>
            <a:cxnLst/>
            <a:rect l="l" t="t" r="r" b="b"/>
            <a:pathLst>
              <a:path w="6893280" h="4620563">
                <a:moveTo>
                  <a:pt x="0" y="0"/>
                </a:moveTo>
                <a:lnTo>
                  <a:pt x="6893280" y="0"/>
                </a:lnTo>
                <a:lnTo>
                  <a:pt x="6893280" y="4620563"/>
                </a:lnTo>
                <a:lnTo>
                  <a:pt x="0" y="4620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33046" y="364580"/>
            <a:ext cx="546973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ENGAGE MATRIX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830106" y="1028700"/>
            <a:ext cx="10546591" cy="971550"/>
          </a:xfrm>
          <a:prstGeom prst="rect">
            <a:avLst/>
          </a:prstGeom>
        </p:spPr>
        <p:txBody>
          <a:bodyPr lIns="0" tIns="0" rIns="0" bIns="0" rtlCol="0" anchor="t">
            <a:spAutoFit/>
          </a:bodyPr>
          <a:lstStyle/>
          <a:p>
            <a:pPr>
              <a:lnSpc>
                <a:spcPts val="7680"/>
              </a:lnSpc>
            </a:pPr>
            <a:r>
              <a:rPr lang="en-US" sz="6400">
                <a:solidFill>
                  <a:srgbClr val="000000"/>
                </a:solidFill>
                <a:latin typeface="DM Sans Bold"/>
              </a:rPr>
              <a:t>LET‘S DISCUSS ABOUT - </a:t>
            </a:r>
          </a:p>
        </p:txBody>
      </p:sp>
      <p:grpSp>
        <p:nvGrpSpPr>
          <p:cNvPr id="6" name="Group 6"/>
          <p:cNvGrpSpPr/>
          <p:nvPr/>
        </p:nvGrpSpPr>
        <p:grpSpPr>
          <a:xfrm>
            <a:off x="0" y="5490923"/>
            <a:ext cx="18288000" cy="4796077"/>
            <a:chOff x="0" y="0"/>
            <a:chExt cx="4816593" cy="1263164"/>
          </a:xfrm>
        </p:grpSpPr>
        <p:sp>
          <p:nvSpPr>
            <p:cNvPr id="7" name="Freeform 7"/>
            <p:cNvSpPr/>
            <p:nvPr/>
          </p:nvSpPr>
          <p:spPr>
            <a:xfrm>
              <a:off x="0" y="0"/>
              <a:ext cx="4816592" cy="1263164"/>
            </a:xfrm>
            <a:custGeom>
              <a:avLst/>
              <a:gdLst/>
              <a:ahLst/>
              <a:cxnLst/>
              <a:rect l="l" t="t" r="r" b="b"/>
              <a:pathLst>
                <a:path w="4816592" h="1263164">
                  <a:moveTo>
                    <a:pt x="0" y="0"/>
                  </a:moveTo>
                  <a:lnTo>
                    <a:pt x="4816592" y="0"/>
                  </a:lnTo>
                  <a:lnTo>
                    <a:pt x="4816592" y="1263164"/>
                  </a:lnTo>
                  <a:lnTo>
                    <a:pt x="0" y="1263164"/>
                  </a:lnTo>
                  <a:close/>
                </a:path>
              </a:pathLst>
            </a:custGeom>
            <a:solidFill>
              <a:srgbClr val="5034C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100122" y="6657129"/>
            <a:ext cx="16159178" cy="2396991"/>
          </a:xfrm>
          <a:prstGeom prst="rect">
            <a:avLst/>
          </a:prstGeom>
        </p:spPr>
        <p:txBody>
          <a:bodyPr lIns="0" tIns="0" rIns="0" bIns="0" rtlCol="0" anchor="t">
            <a:spAutoFit/>
          </a:bodyPr>
          <a:lstStyle/>
          <a:p>
            <a:pPr>
              <a:lnSpc>
                <a:spcPts val="4846"/>
              </a:lnSpc>
            </a:pPr>
            <a:r>
              <a:rPr lang="en-US" sz="3462">
                <a:solidFill>
                  <a:srgbClr val="D9D9D9"/>
                </a:solidFill>
                <a:latin typeface="DM Sans"/>
              </a:rPr>
              <a:t>Affect is ultimately about changing the cost-value proposition in cyber operations for the adversary.</a:t>
            </a:r>
          </a:p>
          <a:p>
            <a:pPr>
              <a:lnSpc>
                <a:spcPts val="4846"/>
              </a:lnSpc>
            </a:pPr>
            <a:endParaRPr lang="en-US" sz="3462">
              <a:solidFill>
                <a:srgbClr val="D9D9D9"/>
              </a:solidFill>
              <a:latin typeface="DM Sans"/>
            </a:endParaRPr>
          </a:p>
          <a:p>
            <a:pPr>
              <a:lnSpc>
                <a:spcPts val="4846"/>
              </a:lnSpc>
            </a:pPr>
            <a:r>
              <a:rPr lang="en-US" sz="3462">
                <a:solidFill>
                  <a:srgbClr val="D9D9D9"/>
                </a:solidFill>
                <a:latin typeface="DM Sans"/>
              </a:rPr>
              <a:t>Using the Honeypot we can “Negatively Affect” the Adversaries</a:t>
            </a:r>
          </a:p>
        </p:txBody>
      </p:sp>
      <p:graphicFrame>
        <p:nvGraphicFramePr>
          <p:cNvPr id="10" name="Table 10"/>
          <p:cNvGraphicFramePr>
            <a:graphicFrameLocks noGrp="1"/>
          </p:cNvGraphicFramePr>
          <p:nvPr/>
        </p:nvGraphicFramePr>
        <p:xfrm>
          <a:off x="830106" y="3084966"/>
          <a:ext cx="10546591" cy="2342102"/>
        </p:xfrm>
        <a:graphic>
          <a:graphicData uri="http://schemas.openxmlformats.org/drawingml/2006/table">
            <a:tbl>
              <a:tblPr/>
              <a:tblGrid>
                <a:gridCol w="10546591">
                  <a:extLst>
                    <a:ext uri="{9D8B030D-6E8A-4147-A177-3AD203B41FA5}">
                      <a16:colId xmlns:a16="http://schemas.microsoft.com/office/drawing/2014/main" val="20000"/>
                    </a:ext>
                  </a:extLst>
                </a:gridCol>
              </a:tblGrid>
              <a:tr h="2342102">
                <a:tc>
                  <a:txBody>
                    <a:bodyPr/>
                    <a:lstStyle/>
                    <a:p>
                      <a:pPr algn="l">
                        <a:lnSpc>
                          <a:spcPts val="5054"/>
                        </a:lnSpc>
                        <a:defRPr/>
                      </a:pPr>
                      <a:r>
                        <a:rPr lang="en-US" sz="3610">
                          <a:solidFill>
                            <a:srgbClr val="5034C4"/>
                          </a:solidFill>
                          <a:latin typeface="DM Sans Bold"/>
                        </a:rPr>
                        <a:t>HONEYPOTS &amp; AFFECT (Mitre ENGAGE)</a:t>
                      </a:r>
                      <a:endParaRPr lang="en-US" sz="1100"/>
                    </a:p>
                    <a:p>
                      <a:pPr>
                        <a:lnSpc>
                          <a:spcPts val="5054"/>
                        </a:lnSpc>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1270</Words>
  <Application>Microsoft Macintosh PowerPoint</Application>
  <PresentationFormat>Custom</PresentationFormat>
  <Paragraphs>134</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DM Sans Bold</vt:lpstr>
      <vt:lpstr>Bukhari Script Bold</vt:lpstr>
      <vt:lpstr>DM Sans</vt:lpstr>
      <vt:lpstr>Arial</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4</dc:title>
  <cp:lastModifiedBy>ARUN ASHOK BADRI</cp:lastModifiedBy>
  <cp:revision>2</cp:revision>
  <dcterms:created xsi:type="dcterms:W3CDTF">2006-08-16T00:00:00Z</dcterms:created>
  <dcterms:modified xsi:type="dcterms:W3CDTF">2023-10-02T02:22:52Z</dcterms:modified>
  <dc:identifier>DAFwAxtcAMU</dc:identifier>
</cp:coreProperties>
</file>